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861300" cy="11430000"/>
  <p:notesSz cx="7861300" cy="11430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CB4529-D8B7-4C77-BF84-7B0B293D371B}" v="14" dt="2024-12-02T22:42:30.10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322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o, Rebecca" userId="d53d82a3-8d8f-4434-8090-41366934988d" providerId="ADAL" clId="{E9CB4529-D8B7-4C77-BF84-7B0B293D371B}"/>
    <pc:docChg chg="undo redo custSel modSld">
      <pc:chgData name="Petro, Rebecca" userId="d53d82a3-8d8f-4434-8090-41366934988d" providerId="ADAL" clId="{E9CB4529-D8B7-4C77-BF84-7B0B293D371B}" dt="2024-12-04T15:42:09.210" v="145" actId="170"/>
      <pc:docMkLst>
        <pc:docMk/>
      </pc:docMkLst>
      <pc:sldChg chg="addSp delSp modSp mod">
        <pc:chgData name="Petro, Rebecca" userId="d53d82a3-8d8f-4434-8090-41366934988d" providerId="ADAL" clId="{E9CB4529-D8B7-4C77-BF84-7B0B293D371B}" dt="2024-12-04T15:42:09.210" v="145" actId="170"/>
        <pc:sldMkLst>
          <pc:docMk/>
          <pc:sldMk cId="0" sldId="256"/>
        </pc:sldMkLst>
        <pc:spChg chg="mod">
          <ac:chgData name="Petro, Rebecca" userId="d53d82a3-8d8f-4434-8090-41366934988d" providerId="ADAL" clId="{E9CB4529-D8B7-4C77-BF84-7B0B293D371B}" dt="2024-12-02T22:41:24.956" v="106" actId="1076"/>
          <ac:spMkLst>
            <pc:docMk/>
            <pc:sldMk cId="0" sldId="256"/>
            <ac:spMk id="61" creationId="{00000000-0000-0000-0000-000000000000}"/>
          </ac:spMkLst>
        </pc:spChg>
        <pc:spChg chg="mod">
          <ac:chgData name="Petro, Rebecca" userId="d53d82a3-8d8f-4434-8090-41366934988d" providerId="ADAL" clId="{E9CB4529-D8B7-4C77-BF84-7B0B293D371B}" dt="2024-12-02T22:41:32.468" v="108" actId="1076"/>
          <ac:spMkLst>
            <pc:docMk/>
            <pc:sldMk cId="0" sldId="256"/>
            <ac:spMk id="62" creationId="{00000000-0000-0000-0000-000000000000}"/>
          </ac:spMkLst>
        </pc:spChg>
        <pc:spChg chg="mod">
          <ac:chgData name="Petro, Rebecca" userId="d53d82a3-8d8f-4434-8090-41366934988d" providerId="ADAL" clId="{E9CB4529-D8B7-4C77-BF84-7B0B293D371B}" dt="2024-12-02T22:41:37.736" v="110" actId="1076"/>
          <ac:spMkLst>
            <pc:docMk/>
            <pc:sldMk cId="0" sldId="256"/>
            <ac:spMk id="68" creationId="{00000000-0000-0000-0000-000000000000}"/>
          </ac:spMkLst>
        </pc:spChg>
        <pc:spChg chg="add mod ord">
          <ac:chgData name="Petro, Rebecca" userId="d53d82a3-8d8f-4434-8090-41366934988d" providerId="ADAL" clId="{E9CB4529-D8B7-4C77-BF84-7B0B293D371B}" dt="2024-12-02T22:40:31.197" v="98" actId="167"/>
          <ac:spMkLst>
            <pc:docMk/>
            <pc:sldMk cId="0" sldId="256"/>
            <ac:spMk id="88" creationId="{5509A3BB-FD2E-3150-1D71-F42F86249B0B}"/>
          </ac:spMkLst>
        </pc:spChg>
        <pc:grpChg chg="add del mod">
          <ac:chgData name="Petro, Rebecca" userId="d53d82a3-8d8f-4434-8090-41366934988d" providerId="ADAL" clId="{E9CB4529-D8B7-4C77-BF84-7B0B293D371B}" dt="2024-12-02T22:38:08.148" v="54" actId="1076"/>
          <ac:grpSpMkLst>
            <pc:docMk/>
            <pc:sldMk cId="0" sldId="256"/>
            <ac:grpSpMk id="7" creationId="{00000000-0000-0000-0000-000000000000}"/>
          </ac:grpSpMkLst>
        </pc:grpChg>
        <pc:grpChg chg="add del mod">
          <ac:chgData name="Petro, Rebecca" userId="d53d82a3-8d8f-4434-8090-41366934988d" providerId="ADAL" clId="{E9CB4529-D8B7-4C77-BF84-7B0B293D371B}" dt="2024-12-02T22:38:15.255" v="58" actId="478"/>
          <ac:grpSpMkLst>
            <pc:docMk/>
            <pc:sldMk cId="0" sldId="256"/>
            <ac:grpSpMk id="63" creationId="{00000000-0000-0000-0000-000000000000}"/>
          </ac:grpSpMkLst>
        </pc:grpChg>
        <pc:grpChg chg="add del">
          <ac:chgData name="Petro, Rebecca" userId="d53d82a3-8d8f-4434-8090-41366934988d" providerId="ADAL" clId="{E9CB4529-D8B7-4C77-BF84-7B0B293D371B}" dt="2024-12-02T22:38:20.958" v="59" actId="478"/>
          <ac:grpSpMkLst>
            <pc:docMk/>
            <pc:sldMk cId="0" sldId="256"/>
            <ac:grpSpMk id="69" creationId="{00000000-0000-0000-0000-000000000000}"/>
          </ac:grpSpMkLst>
        </pc:grpChg>
        <pc:picChg chg="add del mod">
          <ac:chgData name="Petro, Rebecca" userId="d53d82a3-8d8f-4434-8090-41366934988d" providerId="ADAL" clId="{E9CB4529-D8B7-4C77-BF84-7B0B293D371B}" dt="2024-12-02T22:38:12.160" v="56" actId="478"/>
          <ac:picMkLst>
            <pc:docMk/>
            <pc:sldMk cId="0" sldId="256"/>
            <ac:picMk id="23" creationId="{00000000-0000-0000-0000-000000000000}"/>
          </ac:picMkLst>
        </pc:picChg>
        <pc:picChg chg="add mod ord">
          <ac:chgData name="Petro, Rebecca" userId="d53d82a3-8d8f-4434-8090-41366934988d" providerId="ADAL" clId="{E9CB4529-D8B7-4C77-BF84-7B0B293D371B}" dt="2024-12-02T22:41:58.620" v="116" actId="1076"/>
          <ac:picMkLst>
            <pc:docMk/>
            <pc:sldMk cId="0" sldId="256"/>
            <ac:picMk id="76" creationId="{889806F0-CAE5-4934-94E2-33556C56A5E0}"/>
          </ac:picMkLst>
        </pc:picChg>
        <pc:picChg chg="add mod">
          <ac:chgData name="Petro, Rebecca" userId="d53d82a3-8d8f-4434-8090-41366934988d" providerId="ADAL" clId="{E9CB4529-D8B7-4C77-BF84-7B0B293D371B}" dt="2024-12-02T22:37:06.591" v="28" actId="571"/>
          <ac:picMkLst>
            <pc:docMk/>
            <pc:sldMk cId="0" sldId="256"/>
            <ac:picMk id="77" creationId="{D066D9F0-AFC0-307A-C1BF-7185752E50AA}"/>
          </ac:picMkLst>
        </pc:picChg>
        <pc:picChg chg="mod">
          <ac:chgData name="Petro, Rebecca" userId="d53d82a3-8d8f-4434-8090-41366934988d" providerId="ADAL" clId="{E9CB4529-D8B7-4C77-BF84-7B0B293D371B}" dt="2024-12-02T22:42:22.208" v="121" actId="1076"/>
          <ac:picMkLst>
            <pc:docMk/>
            <pc:sldMk cId="0" sldId="256"/>
            <ac:picMk id="79" creationId="{E414950E-A0FC-3D38-3996-C0417B13F3D4}"/>
          </ac:picMkLst>
        </pc:picChg>
        <pc:picChg chg="mod">
          <ac:chgData name="Petro, Rebecca" userId="d53d82a3-8d8f-4434-8090-41366934988d" providerId="ADAL" clId="{E9CB4529-D8B7-4C77-BF84-7B0B293D371B}" dt="2024-12-02T22:42:02.616" v="117" actId="1076"/>
          <ac:picMkLst>
            <pc:docMk/>
            <pc:sldMk cId="0" sldId="256"/>
            <ac:picMk id="81" creationId="{B904A7A1-07B6-12DC-2714-D09677C29D23}"/>
          </ac:picMkLst>
        </pc:picChg>
        <pc:picChg chg="add del mod">
          <ac:chgData name="Petro, Rebecca" userId="d53d82a3-8d8f-4434-8090-41366934988d" providerId="ADAL" clId="{E9CB4529-D8B7-4C77-BF84-7B0B293D371B}" dt="2024-12-02T22:42:07.652" v="118" actId="1076"/>
          <ac:picMkLst>
            <pc:docMk/>
            <pc:sldMk cId="0" sldId="256"/>
            <ac:picMk id="83" creationId="{13542D94-5567-5E6D-ADD6-A2E2DE896913}"/>
          </ac:picMkLst>
        </pc:picChg>
        <pc:picChg chg="add mod">
          <ac:chgData name="Petro, Rebecca" userId="d53d82a3-8d8f-4434-8090-41366934988d" providerId="ADAL" clId="{E9CB4529-D8B7-4C77-BF84-7B0B293D371B}" dt="2024-12-02T22:42:32.727" v="125" actId="1076"/>
          <ac:picMkLst>
            <pc:docMk/>
            <pc:sldMk cId="0" sldId="256"/>
            <ac:picMk id="85" creationId="{D6A7050F-DAF9-D406-DBEA-C7916486EE54}"/>
          </ac:picMkLst>
        </pc:picChg>
        <pc:picChg chg="add mod">
          <ac:chgData name="Petro, Rebecca" userId="d53d82a3-8d8f-4434-8090-41366934988d" providerId="ADAL" clId="{E9CB4529-D8B7-4C77-BF84-7B0B293D371B}" dt="2024-12-02T22:39:29.030" v="81" actId="571"/>
          <ac:picMkLst>
            <pc:docMk/>
            <pc:sldMk cId="0" sldId="256"/>
            <ac:picMk id="86" creationId="{4B82A7B3-CD89-CA40-9D65-79CB589CFC77}"/>
          </ac:picMkLst>
        </pc:picChg>
        <pc:picChg chg="add mod">
          <ac:chgData name="Petro, Rebecca" userId="d53d82a3-8d8f-4434-8090-41366934988d" providerId="ADAL" clId="{E9CB4529-D8B7-4C77-BF84-7B0B293D371B}" dt="2024-12-02T22:39:28.796" v="80" actId="571"/>
          <ac:picMkLst>
            <pc:docMk/>
            <pc:sldMk cId="0" sldId="256"/>
            <ac:picMk id="87" creationId="{08019268-C106-FCC0-75D4-A072EEFB6253}"/>
          </ac:picMkLst>
        </pc:picChg>
        <pc:picChg chg="add mod ord">
          <ac:chgData name="Petro, Rebecca" userId="d53d82a3-8d8f-4434-8090-41366934988d" providerId="ADAL" clId="{E9CB4529-D8B7-4C77-BF84-7B0B293D371B}" dt="2024-12-04T15:42:09.210" v="145" actId="170"/>
          <ac:picMkLst>
            <pc:docMk/>
            <pc:sldMk cId="0" sldId="256"/>
            <ac:picMk id="90" creationId="{15EEFCAC-8B5F-801E-2A1E-71C9C87E2B8B}"/>
          </ac:picMkLst>
        </pc:picChg>
        <pc:picChg chg="add mod">
          <ac:chgData name="Petro, Rebecca" userId="d53d82a3-8d8f-4434-8090-41366934988d" providerId="ADAL" clId="{E9CB4529-D8B7-4C77-BF84-7B0B293D371B}" dt="2024-12-02T22:42:14.944" v="120" actId="571"/>
          <ac:picMkLst>
            <pc:docMk/>
            <pc:sldMk cId="0" sldId="256"/>
            <ac:picMk id="91" creationId="{6D616C35-EEAE-6970-750B-31D3A653DB08}"/>
          </ac:picMkLst>
        </pc:picChg>
        <pc:picChg chg="add mod">
          <ac:chgData name="Petro, Rebecca" userId="d53d82a3-8d8f-4434-8090-41366934988d" providerId="ADAL" clId="{E9CB4529-D8B7-4C77-BF84-7B0B293D371B}" dt="2024-12-02T22:42:30.107" v="123" actId="571"/>
          <ac:picMkLst>
            <pc:docMk/>
            <pc:sldMk cId="0" sldId="256"/>
            <ac:picMk id="92" creationId="{F4EB5CE9-57D9-1A11-E455-9219F99A5AA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90073" y="3543300"/>
            <a:ext cx="6687502" cy="2400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Roboto Condensed"/>
                <a:cs typeface="Roboto Condens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80147" y="6400800"/>
            <a:ext cx="5507355" cy="2857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Roboto Condensed"/>
                <a:cs typeface="Roboto Condens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Roboto Condensed"/>
                <a:cs typeface="Roboto Condens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382" y="2628900"/>
            <a:ext cx="3422427" cy="7543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51839" y="2628900"/>
            <a:ext cx="3422427" cy="7543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Roboto Condensed"/>
                <a:cs typeface="Roboto Condens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863840" cy="11430000"/>
          </a:xfrm>
          <a:custGeom>
            <a:avLst/>
            <a:gdLst/>
            <a:ahLst/>
            <a:cxnLst/>
            <a:rect l="l" t="t" r="r" b="b"/>
            <a:pathLst>
              <a:path w="7863840" h="11430000">
                <a:moveTo>
                  <a:pt x="7863840" y="0"/>
                </a:moveTo>
                <a:lnTo>
                  <a:pt x="0" y="0"/>
                </a:lnTo>
                <a:lnTo>
                  <a:pt x="0" y="11430000"/>
                </a:lnTo>
                <a:lnTo>
                  <a:pt x="7863840" y="11430000"/>
                </a:lnTo>
                <a:lnTo>
                  <a:pt x="7863840" y="0"/>
                </a:lnTo>
                <a:close/>
              </a:path>
            </a:pathLst>
          </a:custGeom>
          <a:solidFill>
            <a:srgbClr val="9F9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6638" y="59529"/>
            <a:ext cx="7790815" cy="11311255"/>
          </a:xfrm>
          <a:custGeom>
            <a:avLst/>
            <a:gdLst/>
            <a:ahLst/>
            <a:cxnLst/>
            <a:rect l="l" t="t" r="r" b="b"/>
            <a:pathLst>
              <a:path w="7790815" h="11311255">
                <a:moveTo>
                  <a:pt x="7638160" y="0"/>
                </a:moveTo>
                <a:lnTo>
                  <a:pt x="152400" y="0"/>
                </a:ln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11158537"/>
                </a:lnTo>
                <a:lnTo>
                  <a:pt x="7769" y="11206710"/>
                </a:lnTo>
                <a:lnTo>
                  <a:pt x="29405" y="11248546"/>
                </a:lnTo>
                <a:lnTo>
                  <a:pt x="62396" y="11281535"/>
                </a:lnTo>
                <a:lnTo>
                  <a:pt x="104231" y="11303168"/>
                </a:lnTo>
                <a:lnTo>
                  <a:pt x="152400" y="11310937"/>
                </a:lnTo>
                <a:lnTo>
                  <a:pt x="7638160" y="11310937"/>
                </a:lnTo>
                <a:lnTo>
                  <a:pt x="7686334" y="11303168"/>
                </a:lnTo>
                <a:lnTo>
                  <a:pt x="7728169" y="11281535"/>
                </a:lnTo>
                <a:lnTo>
                  <a:pt x="7761158" y="11248546"/>
                </a:lnTo>
                <a:lnTo>
                  <a:pt x="7782792" y="11206710"/>
                </a:lnTo>
                <a:lnTo>
                  <a:pt x="7790560" y="11158537"/>
                </a:lnTo>
                <a:lnTo>
                  <a:pt x="7790560" y="152400"/>
                </a:lnTo>
                <a:lnTo>
                  <a:pt x="7782792" y="104231"/>
                </a:lnTo>
                <a:lnTo>
                  <a:pt x="7761158" y="62396"/>
                </a:lnTo>
                <a:lnTo>
                  <a:pt x="7728169" y="29405"/>
                </a:lnTo>
                <a:lnTo>
                  <a:pt x="7686334" y="7769"/>
                </a:lnTo>
                <a:lnTo>
                  <a:pt x="76381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22909" y="8879331"/>
            <a:ext cx="6889750" cy="1938655"/>
          </a:xfrm>
          <a:custGeom>
            <a:avLst/>
            <a:gdLst/>
            <a:ahLst/>
            <a:cxnLst/>
            <a:rect l="l" t="t" r="r" b="b"/>
            <a:pathLst>
              <a:path w="6889750" h="1938654">
                <a:moveTo>
                  <a:pt x="6889191" y="0"/>
                </a:moveTo>
                <a:lnTo>
                  <a:pt x="0" y="0"/>
                </a:lnTo>
                <a:lnTo>
                  <a:pt x="0" y="1938286"/>
                </a:lnTo>
                <a:lnTo>
                  <a:pt x="6889191" y="1938286"/>
                </a:lnTo>
                <a:lnTo>
                  <a:pt x="6889191" y="0"/>
                </a:lnTo>
                <a:close/>
              </a:path>
            </a:pathLst>
          </a:custGeom>
          <a:solidFill>
            <a:srgbClr val="F0B729">
              <a:alpha val="1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042511" y="2685846"/>
            <a:ext cx="3406775" cy="1655445"/>
          </a:xfrm>
          <a:custGeom>
            <a:avLst/>
            <a:gdLst/>
            <a:ahLst/>
            <a:cxnLst/>
            <a:rect l="l" t="t" r="r" b="b"/>
            <a:pathLst>
              <a:path w="3406775" h="1655445">
                <a:moveTo>
                  <a:pt x="3406292" y="0"/>
                </a:moveTo>
                <a:lnTo>
                  <a:pt x="0" y="0"/>
                </a:lnTo>
                <a:lnTo>
                  <a:pt x="0" y="1655064"/>
                </a:lnTo>
                <a:lnTo>
                  <a:pt x="3314852" y="1655064"/>
                </a:lnTo>
                <a:lnTo>
                  <a:pt x="3350442" y="1647877"/>
                </a:lnTo>
                <a:lnTo>
                  <a:pt x="3379508" y="1628279"/>
                </a:lnTo>
                <a:lnTo>
                  <a:pt x="3399105" y="1599214"/>
                </a:lnTo>
                <a:lnTo>
                  <a:pt x="3406292" y="1563624"/>
                </a:lnTo>
                <a:lnTo>
                  <a:pt x="340629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042511" y="2685846"/>
            <a:ext cx="3406775" cy="1655445"/>
          </a:xfrm>
          <a:custGeom>
            <a:avLst/>
            <a:gdLst/>
            <a:ahLst/>
            <a:cxnLst/>
            <a:rect l="l" t="t" r="r" b="b"/>
            <a:pathLst>
              <a:path w="3406775" h="1655445">
                <a:moveTo>
                  <a:pt x="0" y="0"/>
                </a:moveTo>
                <a:lnTo>
                  <a:pt x="0" y="1655064"/>
                </a:lnTo>
                <a:lnTo>
                  <a:pt x="3314852" y="1655064"/>
                </a:lnTo>
                <a:lnTo>
                  <a:pt x="3350442" y="1647877"/>
                </a:lnTo>
                <a:lnTo>
                  <a:pt x="3379508" y="1628279"/>
                </a:lnTo>
                <a:lnTo>
                  <a:pt x="3399105" y="1599214"/>
                </a:lnTo>
                <a:lnTo>
                  <a:pt x="3406292" y="1563624"/>
                </a:lnTo>
                <a:lnTo>
                  <a:pt x="3406292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042511" y="2676194"/>
            <a:ext cx="3406775" cy="1658620"/>
          </a:xfrm>
          <a:custGeom>
            <a:avLst/>
            <a:gdLst/>
            <a:ahLst/>
            <a:cxnLst/>
            <a:rect l="l" t="t" r="r" b="b"/>
            <a:pathLst>
              <a:path w="3406775" h="1658620">
                <a:moveTo>
                  <a:pt x="0" y="0"/>
                </a:moveTo>
                <a:lnTo>
                  <a:pt x="0" y="1658366"/>
                </a:lnTo>
                <a:lnTo>
                  <a:pt x="3314852" y="1658366"/>
                </a:lnTo>
                <a:lnTo>
                  <a:pt x="3350442" y="1651179"/>
                </a:lnTo>
                <a:lnTo>
                  <a:pt x="3379508" y="1631581"/>
                </a:lnTo>
                <a:lnTo>
                  <a:pt x="3399105" y="1602516"/>
                </a:lnTo>
                <a:lnTo>
                  <a:pt x="3406292" y="1566926"/>
                </a:lnTo>
                <a:lnTo>
                  <a:pt x="3406292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EA7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510540" y="2685846"/>
            <a:ext cx="3526154" cy="1655445"/>
          </a:xfrm>
          <a:custGeom>
            <a:avLst/>
            <a:gdLst/>
            <a:ahLst/>
            <a:cxnLst/>
            <a:rect l="l" t="t" r="r" b="b"/>
            <a:pathLst>
              <a:path w="3526154" h="1655445">
                <a:moveTo>
                  <a:pt x="3525621" y="0"/>
                </a:moveTo>
                <a:lnTo>
                  <a:pt x="0" y="0"/>
                </a:lnTo>
                <a:lnTo>
                  <a:pt x="0" y="1563624"/>
                </a:lnTo>
                <a:lnTo>
                  <a:pt x="7186" y="1599214"/>
                </a:lnTo>
                <a:lnTo>
                  <a:pt x="26784" y="1628279"/>
                </a:lnTo>
                <a:lnTo>
                  <a:pt x="55849" y="1647877"/>
                </a:lnTo>
                <a:lnTo>
                  <a:pt x="91440" y="1655064"/>
                </a:lnTo>
                <a:lnTo>
                  <a:pt x="3525621" y="1655064"/>
                </a:lnTo>
                <a:lnTo>
                  <a:pt x="3525621" y="0"/>
                </a:lnTo>
                <a:close/>
              </a:path>
            </a:pathLst>
          </a:custGeom>
          <a:solidFill>
            <a:srgbClr val="4EA7BF">
              <a:alpha val="1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1634744"/>
            <a:ext cx="7863840" cy="1051559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361425" y="482612"/>
            <a:ext cx="1104900" cy="923925"/>
          </a:xfrm>
          <a:custGeom>
            <a:avLst/>
            <a:gdLst/>
            <a:ahLst/>
            <a:cxnLst/>
            <a:rect l="l" t="t" r="r" b="b"/>
            <a:pathLst>
              <a:path w="1104900" h="923925">
                <a:moveTo>
                  <a:pt x="311124" y="451180"/>
                </a:moveTo>
                <a:lnTo>
                  <a:pt x="307378" y="409359"/>
                </a:lnTo>
                <a:lnTo>
                  <a:pt x="295617" y="368452"/>
                </a:lnTo>
                <a:lnTo>
                  <a:pt x="275056" y="333260"/>
                </a:lnTo>
                <a:lnTo>
                  <a:pt x="244957" y="308610"/>
                </a:lnTo>
                <a:lnTo>
                  <a:pt x="204520" y="299326"/>
                </a:lnTo>
                <a:lnTo>
                  <a:pt x="7670" y="299326"/>
                </a:lnTo>
                <a:lnTo>
                  <a:pt x="1435" y="306870"/>
                </a:lnTo>
                <a:lnTo>
                  <a:pt x="1435" y="361937"/>
                </a:lnTo>
                <a:lnTo>
                  <a:pt x="7670" y="369481"/>
                </a:lnTo>
                <a:lnTo>
                  <a:pt x="169913" y="369684"/>
                </a:lnTo>
                <a:lnTo>
                  <a:pt x="210210" y="376453"/>
                </a:lnTo>
                <a:lnTo>
                  <a:pt x="231076" y="394677"/>
                </a:lnTo>
                <a:lnTo>
                  <a:pt x="238899" y="421220"/>
                </a:lnTo>
                <a:lnTo>
                  <a:pt x="240080" y="452945"/>
                </a:lnTo>
                <a:lnTo>
                  <a:pt x="238620" y="483298"/>
                </a:lnTo>
                <a:lnTo>
                  <a:pt x="230276" y="510578"/>
                </a:lnTo>
                <a:lnTo>
                  <a:pt x="209130" y="530250"/>
                </a:lnTo>
                <a:lnTo>
                  <a:pt x="169278" y="537819"/>
                </a:lnTo>
                <a:lnTo>
                  <a:pt x="72542" y="537794"/>
                </a:lnTo>
                <a:lnTo>
                  <a:pt x="72529" y="401104"/>
                </a:lnTo>
                <a:lnTo>
                  <a:pt x="64731" y="394868"/>
                </a:lnTo>
                <a:lnTo>
                  <a:pt x="7797" y="394868"/>
                </a:lnTo>
                <a:lnTo>
                  <a:pt x="0" y="401104"/>
                </a:lnTo>
                <a:lnTo>
                  <a:pt x="12" y="598766"/>
                </a:lnTo>
                <a:lnTo>
                  <a:pt x="7035" y="606564"/>
                </a:lnTo>
                <a:lnTo>
                  <a:pt x="204520" y="606564"/>
                </a:lnTo>
                <a:lnTo>
                  <a:pt x="245148" y="597154"/>
                </a:lnTo>
                <a:lnTo>
                  <a:pt x="275272" y="572147"/>
                </a:lnTo>
                <a:lnTo>
                  <a:pt x="295757" y="536282"/>
                </a:lnTo>
                <a:lnTo>
                  <a:pt x="307428" y="494372"/>
                </a:lnTo>
                <a:lnTo>
                  <a:pt x="311124" y="451180"/>
                </a:lnTo>
                <a:close/>
              </a:path>
              <a:path w="1104900" h="923925">
                <a:moveTo>
                  <a:pt x="413283" y="305244"/>
                </a:moveTo>
                <a:lnTo>
                  <a:pt x="405485" y="299008"/>
                </a:lnTo>
                <a:lnTo>
                  <a:pt x="348564" y="299008"/>
                </a:lnTo>
                <a:lnTo>
                  <a:pt x="340766" y="305244"/>
                </a:lnTo>
                <a:lnTo>
                  <a:pt x="340766" y="598449"/>
                </a:lnTo>
                <a:lnTo>
                  <a:pt x="347789" y="606247"/>
                </a:lnTo>
                <a:lnTo>
                  <a:pt x="396913" y="606247"/>
                </a:lnTo>
                <a:lnTo>
                  <a:pt x="405485" y="606247"/>
                </a:lnTo>
                <a:lnTo>
                  <a:pt x="413283" y="600011"/>
                </a:lnTo>
                <a:lnTo>
                  <a:pt x="413283" y="305244"/>
                </a:lnTo>
                <a:close/>
              </a:path>
              <a:path w="1104900" h="923925">
                <a:moveTo>
                  <a:pt x="757936" y="510324"/>
                </a:moveTo>
                <a:lnTo>
                  <a:pt x="753059" y="470496"/>
                </a:lnTo>
                <a:lnTo>
                  <a:pt x="737565" y="441413"/>
                </a:lnTo>
                <a:lnTo>
                  <a:pt x="710247" y="423595"/>
                </a:lnTo>
                <a:lnTo>
                  <a:pt x="669823" y="417537"/>
                </a:lnTo>
                <a:lnTo>
                  <a:pt x="558304" y="417537"/>
                </a:lnTo>
                <a:lnTo>
                  <a:pt x="545757" y="416725"/>
                </a:lnTo>
                <a:lnTo>
                  <a:pt x="535609" y="413346"/>
                </a:lnTo>
                <a:lnTo>
                  <a:pt x="528815" y="406019"/>
                </a:lnTo>
                <a:lnTo>
                  <a:pt x="526338" y="393357"/>
                </a:lnTo>
                <a:lnTo>
                  <a:pt x="528688" y="381025"/>
                </a:lnTo>
                <a:lnTo>
                  <a:pt x="535216" y="373672"/>
                </a:lnTo>
                <a:lnTo>
                  <a:pt x="545096" y="370116"/>
                </a:lnTo>
                <a:lnTo>
                  <a:pt x="557530" y="369189"/>
                </a:lnTo>
                <a:lnTo>
                  <a:pt x="724408" y="369189"/>
                </a:lnTo>
                <a:lnTo>
                  <a:pt x="732205" y="362165"/>
                </a:lnTo>
                <a:lnTo>
                  <a:pt x="732205" y="305244"/>
                </a:lnTo>
                <a:lnTo>
                  <a:pt x="724408" y="299008"/>
                </a:lnTo>
                <a:lnTo>
                  <a:pt x="541159" y="299008"/>
                </a:lnTo>
                <a:lnTo>
                  <a:pt x="499757" y="305219"/>
                </a:lnTo>
                <a:lnTo>
                  <a:pt x="472528" y="323570"/>
                </a:lnTo>
                <a:lnTo>
                  <a:pt x="457593" y="353618"/>
                </a:lnTo>
                <a:lnTo>
                  <a:pt x="453034" y="394919"/>
                </a:lnTo>
                <a:lnTo>
                  <a:pt x="457923" y="434746"/>
                </a:lnTo>
                <a:lnTo>
                  <a:pt x="473405" y="463829"/>
                </a:lnTo>
                <a:lnTo>
                  <a:pt x="500748" y="481660"/>
                </a:lnTo>
                <a:lnTo>
                  <a:pt x="541159" y="487718"/>
                </a:lnTo>
                <a:lnTo>
                  <a:pt x="652665" y="487718"/>
                </a:lnTo>
                <a:lnTo>
                  <a:pt x="665353" y="488530"/>
                </a:lnTo>
                <a:lnTo>
                  <a:pt x="675767" y="491909"/>
                </a:lnTo>
                <a:lnTo>
                  <a:pt x="682828" y="499237"/>
                </a:lnTo>
                <a:lnTo>
                  <a:pt x="685419" y="511898"/>
                </a:lnTo>
                <a:lnTo>
                  <a:pt x="683069" y="524217"/>
                </a:lnTo>
                <a:lnTo>
                  <a:pt x="676554" y="531571"/>
                </a:lnTo>
                <a:lnTo>
                  <a:pt x="666673" y="535127"/>
                </a:lnTo>
                <a:lnTo>
                  <a:pt x="654227" y="536054"/>
                </a:lnTo>
                <a:lnTo>
                  <a:pt x="464743" y="536054"/>
                </a:lnTo>
                <a:lnTo>
                  <a:pt x="457720" y="543077"/>
                </a:lnTo>
                <a:lnTo>
                  <a:pt x="457720" y="600011"/>
                </a:lnTo>
                <a:lnTo>
                  <a:pt x="464743" y="606247"/>
                </a:lnTo>
                <a:lnTo>
                  <a:pt x="669823" y="606247"/>
                </a:lnTo>
                <a:lnTo>
                  <a:pt x="711225" y="600036"/>
                </a:lnTo>
                <a:lnTo>
                  <a:pt x="738441" y="581685"/>
                </a:lnTo>
                <a:lnTo>
                  <a:pt x="753376" y="551637"/>
                </a:lnTo>
                <a:lnTo>
                  <a:pt x="757936" y="510324"/>
                </a:lnTo>
                <a:close/>
              </a:path>
              <a:path w="1104900" h="923925">
                <a:moveTo>
                  <a:pt x="956627" y="233197"/>
                </a:moveTo>
                <a:lnTo>
                  <a:pt x="928141" y="185940"/>
                </a:lnTo>
                <a:lnTo>
                  <a:pt x="898245" y="149860"/>
                </a:lnTo>
                <a:lnTo>
                  <a:pt x="864895" y="116992"/>
                </a:lnTo>
                <a:lnTo>
                  <a:pt x="828370" y="87604"/>
                </a:lnTo>
                <a:lnTo>
                  <a:pt x="788949" y="61988"/>
                </a:lnTo>
                <a:lnTo>
                  <a:pt x="746899" y="40398"/>
                </a:lnTo>
                <a:lnTo>
                  <a:pt x="702525" y="23139"/>
                </a:lnTo>
                <a:lnTo>
                  <a:pt x="656069" y="10464"/>
                </a:lnTo>
                <a:lnTo>
                  <a:pt x="607822" y="2667"/>
                </a:lnTo>
                <a:lnTo>
                  <a:pt x="558050" y="0"/>
                </a:lnTo>
                <a:lnTo>
                  <a:pt x="508279" y="2667"/>
                </a:lnTo>
                <a:lnTo>
                  <a:pt x="460032" y="10464"/>
                </a:lnTo>
                <a:lnTo>
                  <a:pt x="413575" y="23139"/>
                </a:lnTo>
                <a:lnTo>
                  <a:pt x="369189" y="40398"/>
                </a:lnTo>
                <a:lnTo>
                  <a:pt x="327152" y="61988"/>
                </a:lnTo>
                <a:lnTo>
                  <a:pt x="287731" y="87604"/>
                </a:lnTo>
                <a:lnTo>
                  <a:pt x="251206" y="116992"/>
                </a:lnTo>
                <a:lnTo>
                  <a:pt x="217855" y="149860"/>
                </a:lnTo>
                <a:lnTo>
                  <a:pt x="187947" y="185940"/>
                </a:lnTo>
                <a:lnTo>
                  <a:pt x="161759" y="224967"/>
                </a:lnTo>
                <a:lnTo>
                  <a:pt x="159461" y="233197"/>
                </a:lnTo>
                <a:lnTo>
                  <a:pt x="161518" y="240982"/>
                </a:lnTo>
                <a:lnTo>
                  <a:pt x="167081" y="246773"/>
                </a:lnTo>
                <a:lnTo>
                  <a:pt x="175298" y="249047"/>
                </a:lnTo>
                <a:lnTo>
                  <a:pt x="217106" y="249047"/>
                </a:lnTo>
                <a:lnTo>
                  <a:pt x="222415" y="249047"/>
                </a:lnTo>
                <a:lnTo>
                  <a:pt x="227317" y="246341"/>
                </a:lnTo>
                <a:lnTo>
                  <a:pt x="230276" y="241947"/>
                </a:lnTo>
                <a:lnTo>
                  <a:pt x="259143" y="204139"/>
                </a:lnTo>
                <a:lnTo>
                  <a:pt x="292252" y="170091"/>
                </a:lnTo>
                <a:lnTo>
                  <a:pt x="329209" y="140195"/>
                </a:lnTo>
                <a:lnTo>
                  <a:pt x="369620" y="114858"/>
                </a:lnTo>
                <a:lnTo>
                  <a:pt x="413105" y="94449"/>
                </a:lnTo>
                <a:lnTo>
                  <a:pt x="459270" y="79400"/>
                </a:lnTo>
                <a:lnTo>
                  <a:pt x="507707" y="70065"/>
                </a:lnTo>
                <a:lnTo>
                  <a:pt x="558050" y="66878"/>
                </a:lnTo>
                <a:lnTo>
                  <a:pt x="608393" y="70065"/>
                </a:lnTo>
                <a:lnTo>
                  <a:pt x="656831" y="79400"/>
                </a:lnTo>
                <a:lnTo>
                  <a:pt x="702995" y="94449"/>
                </a:lnTo>
                <a:lnTo>
                  <a:pt x="746480" y="114858"/>
                </a:lnTo>
                <a:lnTo>
                  <a:pt x="786892" y="140195"/>
                </a:lnTo>
                <a:lnTo>
                  <a:pt x="823849" y="170091"/>
                </a:lnTo>
                <a:lnTo>
                  <a:pt x="856957" y="204139"/>
                </a:lnTo>
                <a:lnTo>
                  <a:pt x="885812" y="241947"/>
                </a:lnTo>
                <a:lnTo>
                  <a:pt x="888784" y="246341"/>
                </a:lnTo>
                <a:lnTo>
                  <a:pt x="893686" y="249047"/>
                </a:lnTo>
                <a:lnTo>
                  <a:pt x="940803" y="249047"/>
                </a:lnTo>
                <a:lnTo>
                  <a:pt x="949020" y="246773"/>
                </a:lnTo>
                <a:lnTo>
                  <a:pt x="954582" y="240982"/>
                </a:lnTo>
                <a:lnTo>
                  <a:pt x="956627" y="233197"/>
                </a:lnTo>
                <a:close/>
              </a:path>
              <a:path w="1104900" h="923925">
                <a:moveTo>
                  <a:pt x="962456" y="680021"/>
                </a:moveTo>
                <a:lnTo>
                  <a:pt x="960323" y="672350"/>
                </a:lnTo>
                <a:lnTo>
                  <a:pt x="954786" y="666661"/>
                </a:lnTo>
                <a:lnTo>
                  <a:pt x="946658" y="664451"/>
                </a:lnTo>
                <a:lnTo>
                  <a:pt x="905611" y="664451"/>
                </a:lnTo>
                <a:lnTo>
                  <a:pt x="900137" y="664451"/>
                </a:lnTo>
                <a:lnTo>
                  <a:pt x="895108" y="667321"/>
                </a:lnTo>
                <a:lnTo>
                  <a:pt x="892187" y="671957"/>
                </a:lnTo>
                <a:lnTo>
                  <a:pt x="863498" y="711720"/>
                </a:lnTo>
                <a:lnTo>
                  <a:pt x="830211" y="747585"/>
                </a:lnTo>
                <a:lnTo>
                  <a:pt x="792759" y="779119"/>
                </a:lnTo>
                <a:lnTo>
                  <a:pt x="751573" y="805891"/>
                </a:lnTo>
                <a:lnTo>
                  <a:pt x="707072" y="827455"/>
                </a:lnTo>
                <a:lnTo>
                  <a:pt x="659701" y="843394"/>
                </a:lnTo>
                <a:lnTo>
                  <a:pt x="609879" y="853274"/>
                </a:lnTo>
                <a:lnTo>
                  <a:pt x="558050" y="856665"/>
                </a:lnTo>
                <a:lnTo>
                  <a:pt x="506209" y="853274"/>
                </a:lnTo>
                <a:lnTo>
                  <a:pt x="456387" y="843394"/>
                </a:lnTo>
                <a:lnTo>
                  <a:pt x="409016" y="827455"/>
                </a:lnTo>
                <a:lnTo>
                  <a:pt x="364528" y="805891"/>
                </a:lnTo>
                <a:lnTo>
                  <a:pt x="323342" y="779119"/>
                </a:lnTo>
                <a:lnTo>
                  <a:pt x="285889" y="747585"/>
                </a:lnTo>
                <a:lnTo>
                  <a:pt x="252603" y="711720"/>
                </a:lnTo>
                <a:lnTo>
                  <a:pt x="223913" y="671957"/>
                </a:lnTo>
                <a:lnTo>
                  <a:pt x="220992" y="667321"/>
                </a:lnTo>
                <a:lnTo>
                  <a:pt x="215963" y="664451"/>
                </a:lnTo>
                <a:lnTo>
                  <a:pt x="169430" y="664451"/>
                </a:lnTo>
                <a:lnTo>
                  <a:pt x="161302" y="666661"/>
                </a:lnTo>
                <a:lnTo>
                  <a:pt x="155765" y="672350"/>
                </a:lnTo>
                <a:lnTo>
                  <a:pt x="153631" y="680021"/>
                </a:lnTo>
                <a:lnTo>
                  <a:pt x="155740" y="688213"/>
                </a:lnTo>
                <a:lnTo>
                  <a:pt x="181622" y="728903"/>
                </a:lnTo>
                <a:lnTo>
                  <a:pt x="211480" y="766584"/>
                </a:lnTo>
                <a:lnTo>
                  <a:pt x="245021" y="800938"/>
                </a:lnTo>
                <a:lnTo>
                  <a:pt x="281965" y="831684"/>
                </a:lnTo>
                <a:lnTo>
                  <a:pt x="321983" y="858507"/>
                </a:lnTo>
                <a:lnTo>
                  <a:pt x="364794" y="881126"/>
                </a:lnTo>
                <a:lnTo>
                  <a:pt x="410108" y="899236"/>
                </a:lnTo>
                <a:lnTo>
                  <a:pt x="457619" y="912533"/>
                </a:lnTo>
                <a:lnTo>
                  <a:pt x="507034" y="920737"/>
                </a:lnTo>
                <a:lnTo>
                  <a:pt x="558050" y="923544"/>
                </a:lnTo>
                <a:lnTo>
                  <a:pt x="609066" y="920737"/>
                </a:lnTo>
                <a:lnTo>
                  <a:pt x="658469" y="912533"/>
                </a:lnTo>
                <a:lnTo>
                  <a:pt x="705980" y="899236"/>
                </a:lnTo>
                <a:lnTo>
                  <a:pt x="751293" y="881126"/>
                </a:lnTo>
                <a:lnTo>
                  <a:pt x="794105" y="858507"/>
                </a:lnTo>
                <a:lnTo>
                  <a:pt x="834136" y="831684"/>
                </a:lnTo>
                <a:lnTo>
                  <a:pt x="871067" y="800938"/>
                </a:lnTo>
                <a:lnTo>
                  <a:pt x="904608" y="766584"/>
                </a:lnTo>
                <a:lnTo>
                  <a:pt x="934478" y="728903"/>
                </a:lnTo>
                <a:lnTo>
                  <a:pt x="960361" y="688213"/>
                </a:lnTo>
                <a:lnTo>
                  <a:pt x="962456" y="680021"/>
                </a:lnTo>
                <a:close/>
              </a:path>
              <a:path w="1104900" h="923925">
                <a:moveTo>
                  <a:pt x="1104773" y="394233"/>
                </a:moveTo>
                <a:lnTo>
                  <a:pt x="1100188" y="352704"/>
                </a:lnTo>
                <a:lnTo>
                  <a:pt x="1085164" y="322503"/>
                </a:lnTo>
                <a:lnTo>
                  <a:pt x="1057795" y="304050"/>
                </a:lnTo>
                <a:lnTo>
                  <a:pt x="1016177" y="297802"/>
                </a:lnTo>
                <a:lnTo>
                  <a:pt x="886815" y="297802"/>
                </a:lnTo>
                <a:lnTo>
                  <a:pt x="845185" y="304050"/>
                </a:lnTo>
                <a:lnTo>
                  <a:pt x="817816" y="322503"/>
                </a:lnTo>
                <a:lnTo>
                  <a:pt x="802792" y="352704"/>
                </a:lnTo>
                <a:lnTo>
                  <a:pt x="798220" y="394233"/>
                </a:lnTo>
                <a:lnTo>
                  <a:pt x="798220" y="598868"/>
                </a:lnTo>
                <a:lnTo>
                  <a:pt x="805281" y="606704"/>
                </a:lnTo>
                <a:lnTo>
                  <a:pt x="864082" y="606704"/>
                </a:lnTo>
                <a:lnTo>
                  <a:pt x="871131" y="598868"/>
                </a:lnTo>
                <a:lnTo>
                  <a:pt x="871131" y="392671"/>
                </a:lnTo>
                <a:lnTo>
                  <a:pt x="873493" y="380276"/>
                </a:lnTo>
                <a:lnTo>
                  <a:pt x="880046" y="372872"/>
                </a:lnTo>
                <a:lnTo>
                  <a:pt x="889977" y="369290"/>
                </a:lnTo>
                <a:lnTo>
                  <a:pt x="902487" y="368363"/>
                </a:lnTo>
                <a:lnTo>
                  <a:pt x="1000493" y="368363"/>
                </a:lnTo>
                <a:lnTo>
                  <a:pt x="1012659" y="369290"/>
                </a:lnTo>
                <a:lnTo>
                  <a:pt x="1022642" y="372872"/>
                </a:lnTo>
                <a:lnTo>
                  <a:pt x="1029385" y="380276"/>
                </a:lnTo>
                <a:lnTo>
                  <a:pt x="1031862" y="392671"/>
                </a:lnTo>
                <a:lnTo>
                  <a:pt x="1031862" y="431876"/>
                </a:lnTo>
                <a:lnTo>
                  <a:pt x="904087" y="431990"/>
                </a:lnTo>
                <a:lnTo>
                  <a:pt x="897851" y="439521"/>
                </a:lnTo>
                <a:lnTo>
                  <a:pt x="897851" y="494563"/>
                </a:lnTo>
                <a:lnTo>
                  <a:pt x="904087" y="502107"/>
                </a:lnTo>
                <a:lnTo>
                  <a:pt x="935824" y="502107"/>
                </a:lnTo>
                <a:lnTo>
                  <a:pt x="935824" y="502424"/>
                </a:lnTo>
                <a:lnTo>
                  <a:pt x="1031862" y="502424"/>
                </a:lnTo>
                <a:lnTo>
                  <a:pt x="1031862" y="598868"/>
                </a:lnTo>
                <a:lnTo>
                  <a:pt x="1038123" y="606704"/>
                </a:lnTo>
                <a:lnTo>
                  <a:pt x="1097711" y="606704"/>
                </a:lnTo>
                <a:lnTo>
                  <a:pt x="1104773" y="598868"/>
                </a:lnTo>
                <a:lnTo>
                  <a:pt x="1104773" y="394233"/>
                </a:lnTo>
                <a:close/>
              </a:path>
            </a:pathLst>
          </a:custGeom>
          <a:solidFill>
            <a:srgbClr val="005C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62686" y="1679011"/>
            <a:ext cx="3171825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Roboto Condensed"/>
                <a:cs typeface="Roboto Condens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93382" y="2628900"/>
            <a:ext cx="7080885" cy="7543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75001" y="10629900"/>
            <a:ext cx="2517648" cy="571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93382" y="10629900"/>
            <a:ext cx="1809559" cy="571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64708" y="10629900"/>
            <a:ext cx="1809559" cy="571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87">
            <a:extLst>
              <a:ext uri="{FF2B5EF4-FFF2-40B4-BE49-F238E27FC236}">
                <a16:creationId xmlns:a16="http://schemas.microsoft.com/office/drawing/2014/main" id="{5509A3BB-FD2E-3150-1D71-F42F86249B0B}"/>
              </a:ext>
            </a:extLst>
          </p:cNvPr>
          <p:cNvSpPr/>
          <p:nvPr/>
        </p:nvSpPr>
        <p:spPr>
          <a:xfrm>
            <a:off x="489435" y="2687972"/>
            <a:ext cx="7098815" cy="17529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0" name="Picture 89" descr="A black and grey rectangle&#10;&#10;Description automatically generated">
            <a:extLst>
              <a:ext uri="{FF2B5EF4-FFF2-40B4-BE49-F238E27FC236}">
                <a16:creationId xmlns:a16="http://schemas.microsoft.com/office/drawing/2014/main" id="{15EEFCAC-8B5F-801E-2A1E-71C9C87E2B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35" y="2590861"/>
            <a:ext cx="7315215" cy="1828804"/>
          </a:xfrm>
          <a:prstGeom prst="rect">
            <a:avLst/>
          </a:prstGeom>
        </p:spPr>
      </p:pic>
      <p:pic>
        <p:nvPicPr>
          <p:cNvPr id="76" name="Picture 75" descr="A computer screen shot of a computer screen&#10;&#10;Description automatically generated with medium confidence">
            <a:extLst>
              <a:ext uri="{FF2B5EF4-FFF2-40B4-BE49-F238E27FC236}">
                <a16:creationId xmlns:a16="http://schemas.microsoft.com/office/drawing/2014/main" id="{889806F0-CAE5-4934-94E2-33556C56A5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151" y="4477416"/>
            <a:ext cx="8127601" cy="1872709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2686" y="1679011"/>
            <a:ext cx="317182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Quarter</a:t>
            </a:r>
            <a:r>
              <a:rPr spc="-45" dirty="0"/>
              <a:t> </a:t>
            </a:r>
            <a:r>
              <a:rPr dirty="0"/>
              <a:t>4</a:t>
            </a:r>
            <a:r>
              <a:rPr spc="-45" dirty="0"/>
              <a:t> </a:t>
            </a:r>
            <a:r>
              <a:rPr spc="-10" dirty="0"/>
              <a:t>Snapshot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68842" y="2161611"/>
            <a:ext cx="315785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0" dirty="0">
                <a:solidFill>
                  <a:srgbClr val="FFFFFF"/>
                </a:solidFill>
                <a:latin typeface="Roboto Condensed"/>
                <a:cs typeface="Roboto Condensed"/>
              </a:rPr>
              <a:t>Human</a:t>
            </a:r>
            <a:r>
              <a:rPr sz="2600" b="0" spc="-80" dirty="0">
                <a:solidFill>
                  <a:srgbClr val="FFFFFF"/>
                </a:solidFill>
                <a:latin typeface="Roboto Condensed"/>
                <a:cs typeface="Roboto Condensed"/>
              </a:rPr>
              <a:t> </a:t>
            </a:r>
            <a:r>
              <a:rPr sz="2600" b="0" dirty="0">
                <a:solidFill>
                  <a:srgbClr val="FFFFFF"/>
                </a:solidFill>
                <a:latin typeface="Roboto Condensed"/>
                <a:cs typeface="Roboto Condensed"/>
              </a:rPr>
              <a:t>Resource</a:t>
            </a:r>
            <a:r>
              <a:rPr sz="2600" b="0" spc="-70" dirty="0">
                <a:solidFill>
                  <a:srgbClr val="FFFFFF"/>
                </a:solidFill>
                <a:latin typeface="Roboto Condensed"/>
                <a:cs typeface="Roboto Condensed"/>
              </a:rPr>
              <a:t> </a:t>
            </a:r>
            <a:r>
              <a:rPr sz="2600" b="0" spc="-10" dirty="0">
                <a:solidFill>
                  <a:srgbClr val="FFFFFF"/>
                </a:solidFill>
                <a:latin typeface="Roboto Condensed"/>
                <a:cs typeface="Roboto Condensed"/>
              </a:rPr>
              <a:t>Report</a:t>
            </a:r>
            <a:endParaRPr sz="2600">
              <a:latin typeface="Roboto Condensed"/>
              <a:cs typeface="Roboto Condense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8857" y="2877506"/>
            <a:ext cx="285242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The</a:t>
            </a:r>
            <a:r>
              <a:rPr sz="1200" spc="-1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following</a:t>
            </a:r>
            <a:r>
              <a:rPr sz="1200" spc="-10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one</a:t>
            </a:r>
            <a:r>
              <a:rPr sz="1200" spc="-1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pager</a:t>
            </a:r>
            <a:r>
              <a:rPr sz="1200" spc="-1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is</a:t>
            </a:r>
            <a:r>
              <a:rPr sz="1200" spc="-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a</a:t>
            </a:r>
            <a:r>
              <a:rPr sz="1200" spc="-10" dirty="0">
                <a:solidFill>
                  <a:srgbClr val="231F20"/>
                </a:solidFill>
                <a:latin typeface="Roboto Condensed"/>
                <a:cs typeface="Roboto Condensed"/>
              </a:rPr>
              <a:t> graphical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representation</a:t>
            </a:r>
            <a:r>
              <a:rPr sz="1200" spc="-20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of</a:t>
            </a:r>
            <a:r>
              <a:rPr sz="1200" spc="-20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the</a:t>
            </a:r>
            <a:r>
              <a:rPr sz="1200" spc="-2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human</a:t>
            </a:r>
            <a:r>
              <a:rPr sz="1200" spc="-1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resource</a:t>
            </a:r>
            <a:r>
              <a:rPr sz="1200" spc="-20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Roboto Condensed"/>
                <a:cs typeface="Roboto Condensed"/>
              </a:rPr>
              <a:t>quarterly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report</a:t>
            </a:r>
            <a:r>
              <a:rPr sz="1200" spc="-1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as</a:t>
            </a:r>
            <a:r>
              <a:rPr sz="1200" spc="-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it</a:t>
            </a:r>
            <a:r>
              <a:rPr sz="1200" spc="-1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highlights</a:t>
            </a:r>
            <a:r>
              <a:rPr sz="1200" spc="-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the</a:t>
            </a:r>
            <a:r>
              <a:rPr sz="1200" spc="-1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total</a:t>
            </a:r>
            <a:r>
              <a:rPr sz="1200" spc="-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number</a:t>
            </a:r>
            <a:r>
              <a:rPr sz="1200" spc="-10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Roboto Condensed"/>
                <a:cs typeface="Roboto Condensed"/>
              </a:rPr>
              <a:t>of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employees,</a:t>
            </a:r>
            <a:r>
              <a:rPr sz="1200" spc="-3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overall</a:t>
            </a:r>
            <a:r>
              <a:rPr sz="1200" spc="-3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labor</a:t>
            </a:r>
            <a:r>
              <a:rPr sz="1200" spc="-3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effectiveness</a:t>
            </a:r>
            <a:r>
              <a:rPr sz="1200" spc="-30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Roboto Condensed"/>
                <a:cs typeface="Roboto Condensed"/>
              </a:rPr>
              <a:t>by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department,</a:t>
            </a:r>
            <a:r>
              <a:rPr sz="1200" spc="-1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the</a:t>
            </a:r>
            <a:r>
              <a:rPr sz="1200" spc="-1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vacancy</a:t>
            </a:r>
            <a:r>
              <a:rPr sz="1200" spc="-10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by</a:t>
            </a:r>
            <a:r>
              <a:rPr sz="1200" spc="-10" dirty="0">
                <a:solidFill>
                  <a:srgbClr val="231F20"/>
                </a:solidFill>
                <a:latin typeface="Roboto Condensed"/>
                <a:cs typeface="Roboto Condensed"/>
              </a:rPr>
              <a:t> department,</a:t>
            </a:r>
            <a:endParaRPr sz="1200">
              <a:latin typeface="Roboto Condensed"/>
              <a:cs typeface="Roboto Condensed"/>
            </a:endParaRPr>
          </a:p>
          <a:p>
            <a:pPr marL="12700" marR="208915">
              <a:lnSpc>
                <a:spcPct val="100000"/>
              </a:lnSpc>
            </a:pP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and</a:t>
            </a:r>
            <a:r>
              <a:rPr sz="1200" spc="-20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employee</a:t>
            </a:r>
            <a:r>
              <a:rPr sz="1200" spc="-20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turnover</a:t>
            </a:r>
            <a:r>
              <a:rPr sz="1200" spc="-1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per</a:t>
            </a:r>
            <a:r>
              <a:rPr sz="1200" spc="-20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Roboto Condensed"/>
                <a:cs typeface="Roboto Condensed"/>
              </a:rPr>
              <a:t>quarter,</a:t>
            </a:r>
            <a:r>
              <a:rPr sz="1200" spc="-1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the</a:t>
            </a:r>
            <a:r>
              <a:rPr sz="1200" spc="-20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Roboto Condensed"/>
                <a:cs typeface="Roboto Condensed"/>
              </a:rPr>
              <a:t>total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number</a:t>
            </a:r>
            <a:r>
              <a:rPr sz="1200" spc="-30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of</a:t>
            </a:r>
            <a:r>
              <a:rPr sz="1200" spc="-2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male</a:t>
            </a:r>
            <a:r>
              <a:rPr sz="1200" spc="-2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and</a:t>
            </a:r>
            <a:r>
              <a:rPr sz="1200" spc="-2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female</a:t>
            </a:r>
            <a:r>
              <a:rPr sz="1200" spc="-2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dirty="0">
                <a:solidFill>
                  <a:srgbClr val="231F20"/>
                </a:solidFill>
                <a:latin typeface="Roboto Condensed"/>
                <a:cs typeface="Roboto Condensed"/>
              </a:rPr>
              <a:t>employees,</a:t>
            </a:r>
            <a:r>
              <a:rPr sz="1200" spc="-2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Roboto Condensed"/>
                <a:cs typeface="Roboto Condensed"/>
              </a:rPr>
              <a:t>etc.</a:t>
            </a:r>
            <a:endParaRPr sz="1200">
              <a:latin typeface="Roboto Condensed"/>
              <a:cs typeface="Roboto Condense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47794" y="2658922"/>
            <a:ext cx="2696845" cy="1524635"/>
          </a:xfrm>
          <a:prstGeom prst="rect">
            <a:avLst/>
          </a:prstGeom>
        </p:spPr>
        <p:txBody>
          <a:bodyPr vert="horz" wrap="square" lIns="0" tIns="1873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75"/>
              </a:spcBef>
            </a:pPr>
            <a:r>
              <a:rPr sz="2000" b="1" u="sng" spc="-10" dirty="0">
                <a:solidFill>
                  <a:srgbClr val="4EA7BF"/>
                </a:solidFill>
                <a:uFill>
                  <a:solidFill>
                    <a:srgbClr val="4EA7BF"/>
                  </a:solidFill>
                </a:uFill>
                <a:latin typeface="Roboto Condensed"/>
                <a:cs typeface="Roboto Condensed"/>
              </a:rPr>
              <a:t>OVERVIEW</a:t>
            </a:r>
            <a:endParaRPr sz="2000">
              <a:latin typeface="Roboto Condensed"/>
              <a:cs typeface="Roboto Condensed"/>
            </a:endParaRPr>
          </a:p>
          <a:p>
            <a:pPr marL="126364" indent="-113664">
              <a:lnSpc>
                <a:spcPct val="100000"/>
              </a:lnSpc>
              <a:spcBef>
                <a:spcPts val="825"/>
              </a:spcBef>
              <a:buClr>
                <a:srgbClr val="4EA7BF"/>
              </a:buClr>
              <a:buChar char="•"/>
              <a:tabLst>
                <a:tab pos="126364" algn="l"/>
              </a:tabLst>
            </a:pPr>
            <a:r>
              <a:rPr sz="1200" b="1" spc="-20" dirty="0">
                <a:solidFill>
                  <a:srgbClr val="231F20"/>
                </a:solidFill>
                <a:latin typeface="Roboto Condensed"/>
                <a:cs typeface="Roboto Condensed"/>
              </a:rPr>
              <a:t>Total</a:t>
            </a:r>
            <a:r>
              <a:rPr sz="1200" b="1" spc="-2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b="1" dirty="0">
                <a:solidFill>
                  <a:srgbClr val="231F20"/>
                </a:solidFill>
                <a:latin typeface="Roboto Condensed"/>
                <a:cs typeface="Roboto Condensed"/>
              </a:rPr>
              <a:t>Number</a:t>
            </a:r>
            <a:r>
              <a:rPr sz="1200" b="1" spc="-1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b="1" dirty="0">
                <a:solidFill>
                  <a:srgbClr val="231F20"/>
                </a:solidFill>
                <a:latin typeface="Roboto Condensed"/>
                <a:cs typeface="Roboto Condensed"/>
              </a:rPr>
              <a:t>of</a:t>
            </a:r>
            <a:r>
              <a:rPr sz="1200" b="1" spc="-2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Roboto Condensed"/>
                <a:cs typeface="Roboto Condensed"/>
              </a:rPr>
              <a:t>Employees:</a:t>
            </a:r>
            <a:r>
              <a:rPr sz="1200" b="1" spc="-1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Roboto Condensed"/>
                <a:cs typeface="Roboto Condensed"/>
              </a:rPr>
              <a:t>2,000</a:t>
            </a:r>
            <a:endParaRPr sz="1200">
              <a:latin typeface="Roboto Condensed"/>
              <a:cs typeface="Roboto Condensed"/>
            </a:endParaRPr>
          </a:p>
          <a:p>
            <a:pPr marL="126364" indent="-113664">
              <a:lnSpc>
                <a:spcPct val="100000"/>
              </a:lnSpc>
              <a:buClr>
                <a:srgbClr val="4EA7BF"/>
              </a:buClr>
              <a:buChar char="•"/>
              <a:tabLst>
                <a:tab pos="126364" algn="l"/>
              </a:tabLst>
            </a:pPr>
            <a:r>
              <a:rPr sz="1200" b="1" spc="-20" dirty="0">
                <a:solidFill>
                  <a:srgbClr val="231F20"/>
                </a:solidFill>
                <a:latin typeface="Roboto Condensed"/>
                <a:cs typeface="Roboto Condensed"/>
              </a:rPr>
              <a:t>Total </a:t>
            </a:r>
            <a:r>
              <a:rPr sz="1200" b="1" dirty="0">
                <a:solidFill>
                  <a:srgbClr val="231F20"/>
                </a:solidFill>
                <a:latin typeface="Roboto Condensed"/>
                <a:cs typeface="Roboto Condensed"/>
              </a:rPr>
              <a:t>Number</a:t>
            </a:r>
            <a:r>
              <a:rPr sz="1200" b="1" spc="-1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b="1" dirty="0">
                <a:solidFill>
                  <a:srgbClr val="231F20"/>
                </a:solidFill>
                <a:latin typeface="Roboto Condensed"/>
                <a:cs typeface="Roboto Condensed"/>
              </a:rPr>
              <a:t>of</a:t>
            </a:r>
            <a:r>
              <a:rPr sz="1200" b="1" spc="-20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b="1" dirty="0">
                <a:solidFill>
                  <a:srgbClr val="231F20"/>
                </a:solidFill>
                <a:latin typeface="Roboto Condensed"/>
                <a:cs typeface="Roboto Condensed"/>
              </a:rPr>
              <a:t>Male</a:t>
            </a:r>
            <a:r>
              <a:rPr sz="1200" b="1" spc="-1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Roboto Condensed"/>
                <a:cs typeface="Roboto Condensed"/>
              </a:rPr>
              <a:t>Employees: </a:t>
            </a:r>
            <a:r>
              <a:rPr sz="1200" spc="-25" dirty="0">
                <a:solidFill>
                  <a:srgbClr val="231F20"/>
                </a:solidFill>
                <a:latin typeface="Roboto Condensed"/>
                <a:cs typeface="Roboto Condensed"/>
              </a:rPr>
              <a:t>900</a:t>
            </a:r>
            <a:endParaRPr sz="1200">
              <a:latin typeface="Roboto Condensed"/>
              <a:cs typeface="Roboto Condensed"/>
            </a:endParaRPr>
          </a:p>
          <a:p>
            <a:pPr marL="126364" indent="-113664">
              <a:lnSpc>
                <a:spcPct val="100000"/>
              </a:lnSpc>
              <a:buClr>
                <a:srgbClr val="4EA7BF"/>
              </a:buClr>
              <a:buChar char="•"/>
              <a:tabLst>
                <a:tab pos="126364" algn="l"/>
              </a:tabLst>
            </a:pPr>
            <a:r>
              <a:rPr sz="1200" b="1" spc="-20" dirty="0">
                <a:solidFill>
                  <a:srgbClr val="231F20"/>
                </a:solidFill>
                <a:latin typeface="Roboto Condensed"/>
                <a:cs typeface="Roboto Condensed"/>
              </a:rPr>
              <a:t>Total </a:t>
            </a:r>
            <a:r>
              <a:rPr sz="1200" b="1" dirty="0">
                <a:solidFill>
                  <a:srgbClr val="231F20"/>
                </a:solidFill>
                <a:latin typeface="Roboto Condensed"/>
                <a:cs typeface="Roboto Condensed"/>
              </a:rPr>
              <a:t>Number</a:t>
            </a:r>
            <a:r>
              <a:rPr sz="1200" b="1" spc="-1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b="1" dirty="0">
                <a:solidFill>
                  <a:srgbClr val="231F20"/>
                </a:solidFill>
                <a:latin typeface="Roboto Condensed"/>
                <a:cs typeface="Roboto Condensed"/>
              </a:rPr>
              <a:t>of</a:t>
            </a:r>
            <a:r>
              <a:rPr sz="1200" b="1" spc="-20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b="1" dirty="0">
                <a:solidFill>
                  <a:srgbClr val="231F20"/>
                </a:solidFill>
                <a:latin typeface="Roboto Condensed"/>
                <a:cs typeface="Roboto Condensed"/>
              </a:rPr>
              <a:t>Female</a:t>
            </a:r>
            <a:r>
              <a:rPr sz="1200" b="1" spc="-1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Roboto Condensed"/>
                <a:cs typeface="Roboto Condensed"/>
              </a:rPr>
              <a:t>Employees:</a:t>
            </a:r>
            <a:r>
              <a:rPr sz="1200" b="1" spc="-1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Roboto Condensed"/>
                <a:cs typeface="Roboto Condensed"/>
              </a:rPr>
              <a:t>1,100</a:t>
            </a:r>
            <a:endParaRPr sz="1200">
              <a:latin typeface="Roboto Condensed"/>
              <a:cs typeface="Roboto Condensed"/>
            </a:endParaRPr>
          </a:p>
          <a:p>
            <a:pPr marL="126364" indent="-113664">
              <a:lnSpc>
                <a:spcPct val="100000"/>
              </a:lnSpc>
              <a:buClr>
                <a:srgbClr val="4EA7BF"/>
              </a:buClr>
              <a:buChar char="•"/>
              <a:tabLst>
                <a:tab pos="126364" algn="l"/>
              </a:tabLst>
            </a:pPr>
            <a:r>
              <a:rPr sz="1200" b="1" dirty="0">
                <a:solidFill>
                  <a:srgbClr val="231F20"/>
                </a:solidFill>
                <a:latin typeface="Roboto Condensed"/>
                <a:cs typeface="Roboto Condensed"/>
              </a:rPr>
              <a:t>Add</a:t>
            </a:r>
            <a:r>
              <a:rPr sz="1200" b="1" spc="-5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b="1" dirty="0">
                <a:solidFill>
                  <a:srgbClr val="231F20"/>
                </a:solidFill>
                <a:latin typeface="Roboto Condensed"/>
                <a:cs typeface="Roboto Condensed"/>
              </a:rPr>
              <a:t>Text</a:t>
            </a:r>
            <a:r>
              <a:rPr sz="1200" b="1" spc="-20" dirty="0">
                <a:solidFill>
                  <a:srgbClr val="231F20"/>
                </a:solidFill>
                <a:latin typeface="Roboto Condensed"/>
                <a:cs typeface="Roboto Condensed"/>
              </a:rPr>
              <a:t> Here</a:t>
            </a:r>
            <a:endParaRPr sz="1200">
              <a:latin typeface="Roboto Condensed"/>
              <a:cs typeface="Roboto Condensed"/>
            </a:endParaRPr>
          </a:p>
          <a:p>
            <a:pPr marL="126364" indent="-113664">
              <a:lnSpc>
                <a:spcPct val="100000"/>
              </a:lnSpc>
              <a:buClr>
                <a:srgbClr val="4EA7BF"/>
              </a:buClr>
              <a:buChar char="•"/>
              <a:tabLst>
                <a:tab pos="126364" algn="l"/>
              </a:tabLst>
            </a:pPr>
            <a:r>
              <a:rPr sz="1200" b="1" dirty="0">
                <a:solidFill>
                  <a:srgbClr val="231F20"/>
                </a:solidFill>
                <a:latin typeface="Roboto Condensed"/>
                <a:cs typeface="Roboto Condensed"/>
              </a:rPr>
              <a:t>Add</a:t>
            </a:r>
            <a:r>
              <a:rPr sz="1200" b="1" spc="-55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200" b="1" dirty="0">
                <a:solidFill>
                  <a:srgbClr val="231F20"/>
                </a:solidFill>
                <a:latin typeface="Roboto Condensed"/>
                <a:cs typeface="Roboto Condensed"/>
              </a:rPr>
              <a:t>Text</a:t>
            </a:r>
            <a:r>
              <a:rPr sz="1200" b="1" spc="-20" dirty="0">
                <a:solidFill>
                  <a:srgbClr val="231F20"/>
                </a:solidFill>
                <a:latin typeface="Roboto Condensed"/>
                <a:cs typeface="Roboto Condensed"/>
              </a:rPr>
              <a:t> Here</a:t>
            </a:r>
            <a:endParaRPr sz="1200">
              <a:latin typeface="Roboto Condensed"/>
              <a:cs typeface="Roboto Condense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5291" y="6479956"/>
            <a:ext cx="3623945" cy="302895"/>
          </a:xfrm>
          <a:custGeom>
            <a:avLst/>
            <a:gdLst/>
            <a:ahLst/>
            <a:cxnLst/>
            <a:rect l="l" t="t" r="r" b="b"/>
            <a:pathLst>
              <a:path w="3623945" h="302895">
                <a:moveTo>
                  <a:pt x="3472180" y="0"/>
                </a:moveTo>
                <a:lnTo>
                  <a:pt x="151384" y="0"/>
                </a:lnTo>
                <a:lnTo>
                  <a:pt x="103536" y="7717"/>
                </a:lnTo>
                <a:lnTo>
                  <a:pt x="61979" y="29209"/>
                </a:lnTo>
                <a:lnTo>
                  <a:pt x="29209" y="61979"/>
                </a:lnTo>
                <a:lnTo>
                  <a:pt x="7717" y="103536"/>
                </a:lnTo>
                <a:lnTo>
                  <a:pt x="0" y="151384"/>
                </a:lnTo>
                <a:lnTo>
                  <a:pt x="7717" y="199231"/>
                </a:lnTo>
                <a:lnTo>
                  <a:pt x="29209" y="240788"/>
                </a:lnTo>
                <a:lnTo>
                  <a:pt x="61979" y="273558"/>
                </a:lnTo>
                <a:lnTo>
                  <a:pt x="103536" y="295050"/>
                </a:lnTo>
                <a:lnTo>
                  <a:pt x="151384" y="302768"/>
                </a:lnTo>
                <a:lnTo>
                  <a:pt x="3472180" y="302768"/>
                </a:lnTo>
                <a:lnTo>
                  <a:pt x="3520032" y="295050"/>
                </a:lnTo>
                <a:lnTo>
                  <a:pt x="3561589" y="273558"/>
                </a:lnTo>
                <a:lnTo>
                  <a:pt x="3594358" y="240788"/>
                </a:lnTo>
                <a:lnTo>
                  <a:pt x="3615847" y="199231"/>
                </a:lnTo>
                <a:lnTo>
                  <a:pt x="3623564" y="151384"/>
                </a:lnTo>
                <a:lnTo>
                  <a:pt x="3615847" y="103536"/>
                </a:lnTo>
                <a:lnTo>
                  <a:pt x="3594358" y="61979"/>
                </a:lnTo>
                <a:lnTo>
                  <a:pt x="3561589" y="29209"/>
                </a:lnTo>
                <a:lnTo>
                  <a:pt x="3520032" y="7717"/>
                </a:lnTo>
                <a:lnTo>
                  <a:pt x="3472180" y="0"/>
                </a:lnTo>
                <a:close/>
              </a:path>
            </a:pathLst>
          </a:custGeom>
          <a:solidFill>
            <a:srgbClr val="005C9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78638" y="482600"/>
            <a:ext cx="7634018" cy="10847882"/>
            <a:chOff x="78638" y="482600"/>
            <a:chExt cx="7634018" cy="10847882"/>
          </a:xfrm>
        </p:grpSpPr>
        <p:sp>
          <p:nvSpPr>
            <p:cNvPr id="8" name="object 8"/>
            <p:cNvSpPr/>
            <p:nvPr/>
          </p:nvSpPr>
          <p:spPr>
            <a:xfrm>
              <a:off x="3726488" y="482600"/>
              <a:ext cx="0" cy="923925"/>
            </a:xfrm>
            <a:custGeom>
              <a:avLst/>
              <a:gdLst/>
              <a:ahLst/>
              <a:cxnLst/>
              <a:rect l="l" t="t" r="r" b="b"/>
              <a:pathLst>
                <a:path h="923925">
                  <a:moveTo>
                    <a:pt x="0" y="0"/>
                  </a:moveTo>
                  <a:lnTo>
                    <a:pt x="0" y="923544"/>
                  </a:lnTo>
                </a:path>
              </a:pathLst>
            </a:custGeom>
            <a:ln w="12700">
              <a:solidFill>
                <a:srgbClr val="6D6E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22906" y="9115267"/>
              <a:ext cx="6889750" cy="12700"/>
            </a:xfrm>
            <a:custGeom>
              <a:avLst/>
              <a:gdLst/>
              <a:ahLst/>
              <a:cxnLst/>
              <a:rect l="l" t="t" r="r" b="b"/>
              <a:pathLst>
                <a:path w="6889750" h="12700">
                  <a:moveTo>
                    <a:pt x="0" y="12700"/>
                  </a:moveTo>
                  <a:lnTo>
                    <a:pt x="6889191" y="12700"/>
                  </a:lnTo>
                  <a:lnTo>
                    <a:pt x="6889191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0B729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22906" y="9357552"/>
              <a:ext cx="6889750" cy="12700"/>
            </a:xfrm>
            <a:custGeom>
              <a:avLst/>
              <a:gdLst/>
              <a:ahLst/>
              <a:cxnLst/>
              <a:rect l="l" t="t" r="r" b="b"/>
              <a:pathLst>
                <a:path w="6889750" h="12700">
                  <a:moveTo>
                    <a:pt x="0" y="12700"/>
                  </a:moveTo>
                  <a:lnTo>
                    <a:pt x="6889191" y="12700"/>
                  </a:lnTo>
                  <a:lnTo>
                    <a:pt x="6889191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0B729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22906" y="10326904"/>
              <a:ext cx="6889750" cy="12700"/>
            </a:xfrm>
            <a:custGeom>
              <a:avLst/>
              <a:gdLst/>
              <a:ahLst/>
              <a:cxnLst/>
              <a:rect l="l" t="t" r="r" b="b"/>
              <a:pathLst>
                <a:path w="6889750" h="12700">
                  <a:moveTo>
                    <a:pt x="0" y="12699"/>
                  </a:moveTo>
                  <a:lnTo>
                    <a:pt x="6889191" y="12699"/>
                  </a:lnTo>
                  <a:lnTo>
                    <a:pt x="6889191" y="0"/>
                  </a:lnTo>
                  <a:lnTo>
                    <a:pt x="0" y="0"/>
                  </a:lnTo>
                  <a:lnTo>
                    <a:pt x="0" y="12699"/>
                  </a:lnTo>
                  <a:close/>
                </a:path>
              </a:pathLst>
            </a:custGeom>
            <a:solidFill>
              <a:srgbClr val="F0B729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22906" y="10568983"/>
              <a:ext cx="6889750" cy="12700"/>
            </a:xfrm>
            <a:custGeom>
              <a:avLst/>
              <a:gdLst/>
              <a:ahLst/>
              <a:cxnLst/>
              <a:rect l="l" t="t" r="r" b="b"/>
              <a:pathLst>
                <a:path w="6889750" h="12700">
                  <a:moveTo>
                    <a:pt x="0" y="12700"/>
                  </a:moveTo>
                  <a:lnTo>
                    <a:pt x="6889191" y="12700"/>
                  </a:lnTo>
                  <a:lnTo>
                    <a:pt x="6889191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0B729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22906" y="10804918"/>
              <a:ext cx="6889750" cy="12700"/>
            </a:xfrm>
            <a:custGeom>
              <a:avLst/>
              <a:gdLst/>
              <a:ahLst/>
              <a:cxnLst/>
              <a:rect l="l" t="t" r="r" b="b"/>
              <a:pathLst>
                <a:path w="6889750" h="12700">
                  <a:moveTo>
                    <a:pt x="0" y="12700"/>
                  </a:moveTo>
                  <a:lnTo>
                    <a:pt x="6889191" y="12700"/>
                  </a:lnTo>
                  <a:lnTo>
                    <a:pt x="6889191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0B729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22906" y="8872981"/>
              <a:ext cx="6889750" cy="12700"/>
            </a:xfrm>
            <a:custGeom>
              <a:avLst/>
              <a:gdLst/>
              <a:ahLst/>
              <a:cxnLst/>
              <a:rect l="l" t="t" r="r" b="b"/>
              <a:pathLst>
                <a:path w="6889750" h="12700">
                  <a:moveTo>
                    <a:pt x="0" y="12700"/>
                  </a:moveTo>
                  <a:lnTo>
                    <a:pt x="6889191" y="12700"/>
                  </a:lnTo>
                  <a:lnTo>
                    <a:pt x="6889191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0B729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22906" y="10084619"/>
              <a:ext cx="6889750" cy="12700"/>
            </a:xfrm>
            <a:custGeom>
              <a:avLst/>
              <a:gdLst/>
              <a:ahLst/>
              <a:cxnLst/>
              <a:rect l="l" t="t" r="r" b="b"/>
              <a:pathLst>
                <a:path w="6889750" h="12700">
                  <a:moveTo>
                    <a:pt x="0" y="12700"/>
                  </a:moveTo>
                  <a:lnTo>
                    <a:pt x="6889191" y="12700"/>
                  </a:lnTo>
                  <a:lnTo>
                    <a:pt x="6889191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0B729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22906" y="9599839"/>
              <a:ext cx="6889750" cy="12700"/>
            </a:xfrm>
            <a:custGeom>
              <a:avLst/>
              <a:gdLst/>
              <a:ahLst/>
              <a:cxnLst/>
              <a:rect l="l" t="t" r="r" b="b"/>
              <a:pathLst>
                <a:path w="6889750" h="12700">
                  <a:moveTo>
                    <a:pt x="0" y="12699"/>
                  </a:moveTo>
                  <a:lnTo>
                    <a:pt x="6889191" y="12699"/>
                  </a:lnTo>
                  <a:lnTo>
                    <a:pt x="6889191" y="0"/>
                  </a:lnTo>
                  <a:lnTo>
                    <a:pt x="0" y="0"/>
                  </a:lnTo>
                  <a:lnTo>
                    <a:pt x="0" y="12699"/>
                  </a:lnTo>
                  <a:close/>
                </a:path>
              </a:pathLst>
            </a:custGeom>
            <a:solidFill>
              <a:srgbClr val="F0B729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234891" y="10817827"/>
              <a:ext cx="1074420" cy="0"/>
            </a:xfrm>
            <a:custGeom>
              <a:avLst/>
              <a:gdLst/>
              <a:ahLst/>
              <a:cxnLst/>
              <a:rect l="l" t="t" r="r" b="b"/>
              <a:pathLst>
                <a:path w="1074420">
                  <a:moveTo>
                    <a:pt x="1074419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0B72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22906" y="9842125"/>
              <a:ext cx="6889750" cy="12700"/>
            </a:xfrm>
            <a:custGeom>
              <a:avLst/>
              <a:gdLst/>
              <a:ahLst/>
              <a:cxnLst/>
              <a:rect l="l" t="t" r="r" b="b"/>
              <a:pathLst>
                <a:path w="6889750" h="12700">
                  <a:moveTo>
                    <a:pt x="0" y="12699"/>
                  </a:moveTo>
                  <a:lnTo>
                    <a:pt x="6889191" y="12699"/>
                  </a:lnTo>
                  <a:lnTo>
                    <a:pt x="6889191" y="0"/>
                  </a:lnTo>
                  <a:lnTo>
                    <a:pt x="0" y="0"/>
                  </a:lnTo>
                  <a:lnTo>
                    <a:pt x="0" y="12699"/>
                  </a:lnTo>
                  <a:close/>
                </a:path>
              </a:pathLst>
            </a:custGeom>
            <a:solidFill>
              <a:srgbClr val="F0B729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057954" y="6631343"/>
              <a:ext cx="3654425" cy="1428750"/>
            </a:xfrm>
            <a:custGeom>
              <a:avLst/>
              <a:gdLst/>
              <a:ahLst/>
              <a:cxnLst/>
              <a:rect l="l" t="t" r="r" b="b"/>
              <a:pathLst>
                <a:path w="3654425" h="1428750">
                  <a:moveTo>
                    <a:pt x="3654145" y="0"/>
                  </a:moveTo>
                  <a:lnTo>
                    <a:pt x="0" y="0"/>
                  </a:lnTo>
                  <a:lnTo>
                    <a:pt x="0" y="1428724"/>
                  </a:lnTo>
                  <a:lnTo>
                    <a:pt x="3654145" y="1428724"/>
                  </a:lnTo>
                  <a:lnTo>
                    <a:pt x="3654145" y="0"/>
                  </a:lnTo>
                  <a:close/>
                </a:path>
              </a:pathLst>
            </a:custGeom>
            <a:solidFill>
              <a:srgbClr val="44B59C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056712" y="6479956"/>
              <a:ext cx="3655695" cy="302895"/>
            </a:xfrm>
            <a:custGeom>
              <a:avLst/>
              <a:gdLst/>
              <a:ahLst/>
              <a:cxnLst/>
              <a:rect l="l" t="t" r="r" b="b"/>
              <a:pathLst>
                <a:path w="3655695" h="302895">
                  <a:moveTo>
                    <a:pt x="3504006" y="0"/>
                  </a:moveTo>
                  <a:lnTo>
                    <a:pt x="151384" y="0"/>
                  </a:lnTo>
                  <a:lnTo>
                    <a:pt x="103536" y="7717"/>
                  </a:lnTo>
                  <a:lnTo>
                    <a:pt x="61979" y="29209"/>
                  </a:lnTo>
                  <a:lnTo>
                    <a:pt x="29209" y="61979"/>
                  </a:lnTo>
                  <a:lnTo>
                    <a:pt x="7717" y="103536"/>
                  </a:lnTo>
                  <a:lnTo>
                    <a:pt x="0" y="151384"/>
                  </a:lnTo>
                  <a:lnTo>
                    <a:pt x="7717" y="199231"/>
                  </a:lnTo>
                  <a:lnTo>
                    <a:pt x="29209" y="240788"/>
                  </a:lnTo>
                  <a:lnTo>
                    <a:pt x="61979" y="273558"/>
                  </a:lnTo>
                  <a:lnTo>
                    <a:pt x="103536" y="295050"/>
                  </a:lnTo>
                  <a:lnTo>
                    <a:pt x="151384" y="302768"/>
                  </a:lnTo>
                  <a:lnTo>
                    <a:pt x="3504006" y="302768"/>
                  </a:lnTo>
                  <a:lnTo>
                    <a:pt x="3551854" y="295050"/>
                  </a:lnTo>
                  <a:lnTo>
                    <a:pt x="3593410" y="273558"/>
                  </a:lnTo>
                  <a:lnTo>
                    <a:pt x="3626181" y="240788"/>
                  </a:lnTo>
                  <a:lnTo>
                    <a:pt x="3647672" y="199231"/>
                  </a:lnTo>
                  <a:lnTo>
                    <a:pt x="3655390" y="151384"/>
                  </a:lnTo>
                  <a:lnTo>
                    <a:pt x="3647672" y="103536"/>
                  </a:lnTo>
                  <a:lnTo>
                    <a:pt x="3626181" y="61979"/>
                  </a:lnTo>
                  <a:lnTo>
                    <a:pt x="3593410" y="29209"/>
                  </a:lnTo>
                  <a:lnTo>
                    <a:pt x="3551854" y="7717"/>
                  </a:lnTo>
                  <a:lnTo>
                    <a:pt x="3504006" y="0"/>
                  </a:lnTo>
                  <a:close/>
                </a:path>
              </a:pathLst>
            </a:custGeom>
            <a:solidFill>
              <a:srgbClr val="44B5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75292" y="8413367"/>
              <a:ext cx="3696335" cy="302895"/>
            </a:xfrm>
            <a:custGeom>
              <a:avLst/>
              <a:gdLst/>
              <a:ahLst/>
              <a:cxnLst/>
              <a:rect l="l" t="t" r="r" b="b"/>
              <a:pathLst>
                <a:path w="3696335" h="302895">
                  <a:moveTo>
                    <a:pt x="3544531" y="0"/>
                  </a:moveTo>
                  <a:lnTo>
                    <a:pt x="151384" y="0"/>
                  </a:lnTo>
                  <a:lnTo>
                    <a:pt x="103536" y="7717"/>
                  </a:lnTo>
                  <a:lnTo>
                    <a:pt x="61979" y="29209"/>
                  </a:lnTo>
                  <a:lnTo>
                    <a:pt x="29209" y="61979"/>
                  </a:lnTo>
                  <a:lnTo>
                    <a:pt x="7717" y="103536"/>
                  </a:lnTo>
                  <a:lnTo>
                    <a:pt x="0" y="151383"/>
                  </a:lnTo>
                  <a:lnTo>
                    <a:pt x="7717" y="199231"/>
                  </a:lnTo>
                  <a:lnTo>
                    <a:pt x="29209" y="240788"/>
                  </a:lnTo>
                  <a:lnTo>
                    <a:pt x="61979" y="273558"/>
                  </a:lnTo>
                  <a:lnTo>
                    <a:pt x="103536" y="295050"/>
                  </a:lnTo>
                  <a:lnTo>
                    <a:pt x="151384" y="302767"/>
                  </a:lnTo>
                  <a:lnTo>
                    <a:pt x="3544531" y="302767"/>
                  </a:lnTo>
                  <a:lnTo>
                    <a:pt x="3592379" y="295050"/>
                  </a:lnTo>
                  <a:lnTo>
                    <a:pt x="3633936" y="273558"/>
                  </a:lnTo>
                  <a:lnTo>
                    <a:pt x="3666706" y="240788"/>
                  </a:lnTo>
                  <a:lnTo>
                    <a:pt x="3688197" y="199231"/>
                  </a:lnTo>
                  <a:lnTo>
                    <a:pt x="3695915" y="151383"/>
                  </a:lnTo>
                  <a:lnTo>
                    <a:pt x="3688197" y="103536"/>
                  </a:lnTo>
                  <a:lnTo>
                    <a:pt x="3666706" y="61979"/>
                  </a:lnTo>
                  <a:lnTo>
                    <a:pt x="3633936" y="29209"/>
                  </a:lnTo>
                  <a:lnTo>
                    <a:pt x="3592379" y="7717"/>
                  </a:lnTo>
                  <a:lnTo>
                    <a:pt x="3544531" y="0"/>
                  </a:lnTo>
                  <a:close/>
                </a:path>
              </a:pathLst>
            </a:custGeom>
            <a:solidFill>
              <a:srgbClr val="F0B7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8638" y="10203992"/>
              <a:ext cx="1126490" cy="1126490"/>
            </a:xfrm>
            <a:custGeom>
              <a:avLst/>
              <a:gdLst/>
              <a:ahLst/>
              <a:cxnLst/>
              <a:rect l="l" t="t" r="r" b="b"/>
              <a:pathLst>
                <a:path w="1126490" h="1126490">
                  <a:moveTo>
                    <a:pt x="1125994" y="1043698"/>
                  </a:moveTo>
                  <a:lnTo>
                    <a:pt x="1119517" y="1011669"/>
                  </a:lnTo>
                  <a:lnTo>
                    <a:pt x="1101890" y="985507"/>
                  </a:lnTo>
                  <a:lnTo>
                    <a:pt x="1075728" y="967879"/>
                  </a:lnTo>
                  <a:lnTo>
                    <a:pt x="1043698" y="961402"/>
                  </a:lnTo>
                  <a:lnTo>
                    <a:pt x="164592" y="961402"/>
                  </a:lnTo>
                  <a:lnTo>
                    <a:pt x="164592" y="82296"/>
                  </a:lnTo>
                  <a:lnTo>
                    <a:pt x="158115" y="50266"/>
                  </a:lnTo>
                  <a:lnTo>
                    <a:pt x="140487" y="24104"/>
                  </a:lnTo>
                  <a:lnTo>
                    <a:pt x="114325" y="6477"/>
                  </a:lnTo>
                  <a:lnTo>
                    <a:pt x="82296" y="0"/>
                  </a:lnTo>
                  <a:lnTo>
                    <a:pt x="50253" y="6477"/>
                  </a:lnTo>
                  <a:lnTo>
                    <a:pt x="24091" y="24104"/>
                  </a:lnTo>
                  <a:lnTo>
                    <a:pt x="6464" y="50266"/>
                  </a:lnTo>
                  <a:lnTo>
                    <a:pt x="0" y="82296"/>
                  </a:lnTo>
                  <a:lnTo>
                    <a:pt x="0" y="1043698"/>
                  </a:lnTo>
                  <a:lnTo>
                    <a:pt x="6464" y="1075740"/>
                  </a:lnTo>
                  <a:lnTo>
                    <a:pt x="24091" y="1101902"/>
                  </a:lnTo>
                  <a:lnTo>
                    <a:pt x="50253" y="1119530"/>
                  </a:lnTo>
                  <a:lnTo>
                    <a:pt x="82296" y="1125994"/>
                  </a:lnTo>
                  <a:lnTo>
                    <a:pt x="1043698" y="1125994"/>
                  </a:lnTo>
                  <a:lnTo>
                    <a:pt x="1075728" y="1119530"/>
                  </a:lnTo>
                  <a:lnTo>
                    <a:pt x="1101890" y="1101902"/>
                  </a:lnTo>
                  <a:lnTo>
                    <a:pt x="1119517" y="1075740"/>
                  </a:lnTo>
                  <a:lnTo>
                    <a:pt x="1125994" y="1043698"/>
                  </a:lnTo>
                  <a:close/>
                </a:path>
              </a:pathLst>
            </a:custGeom>
            <a:solidFill>
              <a:srgbClr val="ED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3087536" y="4597668"/>
            <a:ext cx="17799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Roboto Condensed"/>
                <a:cs typeface="Roboto Condensed"/>
              </a:rPr>
              <a:t>KEY</a:t>
            </a:r>
            <a:r>
              <a:rPr sz="2000" b="1" spc="-50" dirty="0">
                <a:solidFill>
                  <a:srgbClr val="FFFFFF"/>
                </a:solidFill>
                <a:latin typeface="Roboto Condensed"/>
                <a:cs typeface="Roboto Condensed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Roboto Condensed"/>
                <a:cs typeface="Roboto Condensed"/>
              </a:rPr>
              <a:t>HIGHLIGHTS</a:t>
            </a:r>
            <a:endParaRPr sz="2000">
              <a:latin typeface="Roboto Condensed"/>
              <a:cs typeface="Roboto Condensed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5814" y="6455676"/>
            <a:ext cx="145097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25" dirty="0">
                <a:solidFill>
                  <a:srgbClr val="FFFFFF"/>
                </a:solidFill>
                <a:latin typeface="Roboto Condensed"/>
                <a:cs typeface="Roboto Condensed"/>
              </a:rPr>
              <a:t>DEPARTMENT</a:t>
            </a:r>
            <a:endParaRPr sz="2000">
              <a:latin typeface="Roboto Condensed"/>
              <a:cs typeface="Roboto Condensed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48998" y="6455676"/>
            <a:ext cx="10490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FFFF"/>
                </a:solidFill>
                <a:latin typeface="Roboto Condensed"/>
                <a:cs typeface="Roboto Condensed"/>
              </a:rPr>
              <a:t>VACANCY</a:t>
            </a:r>
            <a:endParaRPr sz="2000">
              <a:latin typeface="Roboto Condensed"/>
              <a:cs typeface="Roboto Condensed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927855" y="6455676"/>
            <a:ext cx="224091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Roboto Condensed"/>
                <a:cs typeface="Roboto Condensed"/>
              </a:rPr>
              <a:t>OLE</a:t>
            </a:r>
            <a:r>
              <a:rPr sz="2000" b="1" spc="-65" dirty="0">
                <a:solidFill>
                  <a:srgbClr val="FFFFFF"/>
                </a:solidFill>
                <a:latin typeface="Roboto Condensed"/>
                <a:cs typeface="Roboto Condensed"/>
              </a:rPr>
              <a:t> </a:t>
            </a:r>
            <a:r>
              <a:rPr sz="2000" b="1" dirty="0">
                <a:solidFill>
                  <a:srgbClr val="FFFFFF"/>
                </a:solidFill>
                <a:latin typeface="Roboto Condensed"/>
                <a:cs typeface="Roboto Condensed"/>
              </a:rPr>
              <a:t>BY</a:t>
            </a:r>
            <a:r>
              <a:rPr sz="2000" b="1" spc="-60" dirty="0">
                <a:solidFill>
                  <a:srgbClr val="FFFFFF"/>
                </a:solidFill>
                <a:latin typeface="Roboto Condensed"/>
                <a:cs typeface="Roboto Condensed"/>
              </a:rPr>
              <a:t> </a:t>
            </a:r>
            <a:r>
              <a:rPr sz="2000" b="1" spc="-20" dirty="0">
                <a:solidFill>
                  <a:srgbClr val="FFFFFF"/>
                </a:solidFill>
                <a:latin typeface="Roboto Condensed"/>
                <a:cs typeface="Roboto Condensed"/>
              </a:rPr>
              <a:t>DEPARTMENT</a:t>
            </a:r>
            <a:endParaRPr sz="2000" dirty="0">
              <a:latin typeface="Roboto Condensed"/>
              <a:cs typeface="Roboto Condensed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70103" y="8399105"/>
            <a:ext cx="3278504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FFFF"/>
                </a:solidFill>
                <a:latin typeface="Roboto Condensed"/>
                <a:cs typeface="Roboto Condensed"/>
              </a:rPr>
              <a:t>TURNOVER</a:t>
            </a:r>
            <a:r>
              <a:rPr sz="2000" b="1" spc="-60" dirty="0">
                <a:solidFill>
                  <a:srgbClr val="FFFFFF"/>
                </a:solidFill>
                <a:latin typeface="Roboto Condensed"/>
                <a:cs typeface="Roboto Condensed"/>
              </a:rPr>
              <a:t> </a:t>
            </a:r>
            <a:r>
              <a:rPr sz="2000" b="1" spc="-20" dirty="0">
                <a:solidFill>
                  <a:srgbClr val="FFFFFF"/>
                </a:solidFill>
                <a:latin typeface="Roboto Condensed"/>
                <a:cs typeface="Roboto Condensed"/>
              </a:rPr>
              <a:t>RATE</a:t>
            </a:r>
            <a:r>
              <a:rPr sz="2000" b="1" spc="-55" dirty="0">
                <a:solidFill>
                  <a:srgbClr val="FFFFFF"/>
                </a:solidFill>
                <a:latin typeface="Roboto Condensed"/>
                <a:cs typeface="Roboto Condensed"/>
              </a:rPr>
              <a:t> </a:t>
            </a:r>
            <a:r>
              <a:rPr sz="2000" b="1" dirty="0">
                <a:solidFill>
                  <a:srgbClr val="FFFFFF"/>
                </a:solidFill>
                <a:latin typeface="Roboto Condensed"/>
                <a:cs typeface="Roboto Condensed"/>
              </a:rPr>
              <a:t>PER</a:t>
            </a:r>
            <a:r>
              <a:rPr sz="2000" b="1" spc="-60" dirty="0">
                <a:solidFill>
                  <a:srgbClr val="FFFFFF"/>
                </a:solidFill>
                <a:latin typeface="Roboto Condensed"/>
                <a:cs typeface="Roboto Condensed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Roboto Condensed"/>
                <a:cs typeface="Roboto Condensed"/>
              </a:rPr>
              <a:t>QUARTER</a:t>
            </a:r>
            <a:endParaRPr sz="2000">
              <a:latin typeface="Roboto Condensed"/>
              <a:cs typeface="Roboto Condensed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59624" y="5529383"/>
            <a:ext cx="1336675" cy="533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639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Roboto Condensed"/>
                <a:cs typeface="Roboto Condensed"/>
              </a:rPr>
              <a:t>Absenteeism</a:t>
            </a:r>
            <a:r>
              <a:rPr sz="1400" spc="-55" dirty="0">
                <a:solidFill>
                  <a:srgbClr val="FFFFFF"/>
                </a:solidFill>
                <a:latin typeface="Roboto Condensed"/>
                <a:cs typeface="Roboto Condensed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Roboto Condensed"/>
                <a:cs typeface="Roboto Condensed"/>
              </a:rPr>
              <a:t>Rate:</a:t>
            </a:r>
            <a:endParaRPr sz="1400" dirty="0">
              <a:latin typeface="Roboto Condensed"/>
              <a:cs typeface="Roboto Condensed"/>
            </a:endParaRPr>
          </a:p>
          <a:p>
            <a:pPr marL="1270" algn="ctr">
              <a:lnSpc>
                <a:spcPts val="2360"/>
              </a:lnSpc>
            </a:pPr>
            <a:r>
              <a:rPr sz="2000" b="1" spc="-25" dirty="0">
                <a:solidFill>
                  <a:srgbClr val="FFFFFF"/>
                </a:solidFill>
                <a:latin typeface="Roboto Condensed"/>
                <a:cs typeface="Roboto Condensed"/>
              </a:rPr>
              <a:t>2.7</a:t>
            </a:r>
            <a:endParaRPr sz="2000" dirty="0">
              <a:latin typeface="Roboto Condensed"/>
              <a:cs typeface="Roboto Condensed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1933749" y="482600"/>
            <a:ext cx="5381625" cy="7578090"/>
            <a:chOff x="1933749" y="482600"/>
            <a:chExt cx="5381625" cy="7578090"/>
          </a:xfrm>
        </p:grpSpPr>
        <p:sp>
          <p:nvSpPr>
            <p:cNvPr id="31" name="object 31"/>
            <p:cNvSpPr/>
            <p:nvPr/>
          </p:nvSpPr>
          <p:spPr>
            <a:xfrm>
              <a:off x="1933749" y="1802383"/>
              <a:ext cx="764540" cy="702310"/>
            </a:xfrm>
            <a:custGeom>
              <a:avLst/>
              <a:gdLst/>
              <a:ahLst/>
              <a:cxnLst/>
              <a:rect l="l" t="t" r="r" b="b"/>
              <a:pathLst>
                <a:path w="764539" h="702310">
                  <a:moveTo>
                    <a:pt x="760437" y="0"/>
                  </a:moveTo>
                  <a:lnTo>
                    <a:pt x="3708" y="0"/>
                  </a:lnTo>
                  <a:lnTo>
                    <a:pt x="0" y="3708"/>
                  </a:lnTo>
                  <a:lnTo>
                    <a:pt x="0" y="523316"/>
                  </a:lnTo>
                  <a:lnTo>
                    <a:pt x="3708" y="527024"/>
                  </a:lnTo>
                  <a:lnTo>
                    <a:pt x="102095" y="527024"/>
                  </a:lnTo>
                  <a:lnTo>
                    <a:pt x="102095" y="698411"/>
                  </a:lnTo>
                  <a:lnTo>
                    <a:pt x="105803" y="702132"/>
                  </a:lnTo>
                  <a:lnTo>
                    <a:pt x="658329" y="702132"/>
                  </a:lnTo>
                  <a:lnTo>
                    <a:pt x="662038" y="698411"/>
                  </a:lnTo>
                  <a:lnTo>
                    <a:pt x="662038" y="685596"/>
                  </a:lnTo>
                  <a:lnTo>
                    <a:pt x="118630" y="685596"/>
                  </a:lnTo>
                  <a:lnTo>
                    <a:pt x="118630" y="510489"/>
                  </a:lnTo>
                  <a:lnTo>
                    <a:pt x="16535" y="510489"/>
                  </a:lnTo>
                  <a:lnTo>
                    <a:pt x="16535" y="409016"/>
                  </a:lnTo>
                  <a:lnTo>
                    <a:pt x="764146" y="409016"/>
                  </a:lnTo>
                  <a:lnTo>
                    <a:pt x="764146" y="392468"/>
                  </a:lnTo>
                  <a:lnTo>
                    <a:pt x="16548" y="392468"/>
                  </a:lnTo>
                  <a:lnTo>
                    <a:pt x="16548" y="16535"/>
                  </a:lnTo>
                  <a:lnTo>
                    <a:pt x="764146" y="16535"/>
                  </a:lnTo>
                  <a:lnTo>
                    <a:pt x="764146" y="3708"/>
                  </a:lnTo>
                  <a:lnTo>
                    <a:pt x="760437" y="0"/>
                  </a:lnTo>
                  <a:close/>
                </a:path>
                <a:path w="764539" h="702310">
                  <a:moveTo>
                    <a:pt x="662051" y="464997"/>
                  </a:moveTo>
                  <a:lnTo>
                    <a:pt x="645502" y="464997"/>
                  </a:lnTo>
                  <a:lnTo>
                    <a:pt x="645502" y="685596"/>
                  </a:lnTo>
                  <a:lnTo>
                    <a:pt x="662038" y="685596"/>
                  </a:lnTo>
                  <a:lnTo>
                    <a:pt x="662038" y="527024"/>
                  </a:lnTo>
                  <a:lnTo>
                    <a:pt x="760437" y="527024"/>
                  </a:lnTo>
                  <a:lnTo>
                    <a:pt x="764146" y="523316"/>
                  </a:lnTo>
                  <a:lnTo>
                    <a:pt x="764146" y="510489"/>
                  </a:lnTo>
                  <a:lnTo>
                    <a:pt x="662051" y="510489"/>
                  </a:lnTo>
                  <a:lnTo>
                    <a:pt x="662051" y="464997"/>
                  </a:lnTo>
                  <a:close/>
                </a:path>
                <a:path w="764539" h="702310">
                  <a:moveTo>
                    <a:pt x="181203" y="464997"/>
                  </a:moveTo>
                  <a:lnTo>
                    <a:pt x="164668" y="464997"/>
                  </a:lnTo>
                  <a:lnTo>
                    <a:pt x="164668" y="635850"/>
                  </a:lnTo>
                  <a:lnTo>
                    <a:pt x="168376" y="639559"/>
                  </a:lnTo>
                  <a:lnTo>
                    <a:pt x="595757" y="639559"/>
                  </a:lnTo>
                  <a:lnTo>
                    <a:pt x="599465" y="635850"/>
                  </a:lnTo>
                  <a:lnTo>
                    <a:pt x="599465" y="623011"/>
                  </a:lnTo>
                  <a:lnTo>
                    <a:pt x="181203" y="623011"/>
                  </a:lnTo>
                  <a:lnTo>
                    <a:pt x="181203" y="464997"/>
                  </a:lnTo>
                  <a:close/>
                </a:path>
                <a:path w="764539" h="702310">
                  <a:moveTo>
                    <a:pt x="599465" y="464997"/>
                  </a:moveTo>
                  <a:lnTo>
                    <a:pt x="582930" y="464997"/>
                  </a:lnTo>
                  <a:lnTo>
                    <a:pt x="582930" y="623011"/>
                  </a:lnTo>
                  <a:lnTo>
                    <a:pt x="599465" y="623011"/>
                  </a:lnTo>
                  <a:lnTo>
                    <a:pt x="599465" y="464997"/>
                  </a:lnTo>
                  <a:close/>
                </a:path>
                <a:path w="764539" h="702310">
                  <a:moveTo>
                    <a:pt x="118630" y="464997"/>
                  </a:moveTo>
                  <a:lnTo>
                    <a:pt x="102095" y="464997"/>
                  </a:lnTo>
                  <a:lnTo>
                    <a:pt x="102095" y="510489"/>
                  </a:lnTo>
                  <a:lnTo>
                    <a:pt x="118630" y="510489"/>
                  </a:lnTo>
                  <a:lnTo>
                    <a:pt x="118630" y="464997"/>
                  </a:lnTo>
                  <a:close/>
                </a:path>
                <a:path w="764539" h="702310">
                  <a:moveTo>
                    <a:pt x="764146" y="409016"/>
                  </a:moveTo>
                  <a:lnTo>
                    <a:pt x="747610" y="409016"/>
                  </a:lnTo>
                  <a:lnTo>
                    <a:pt x="747610" y="510489"/>
                  </a:lnTo>
                  <a:lnTo>
                    <a:pt x="764146" y="510489"/>
                  </a:lnTo>
                  <a:lnTo>
                    <a:pt x="764146" y="409016"/>
                  </a:lnTo>
                  <a:close/>
                </a:path>
                <a:path w="764539" h="702310">
                  <a:moveTo>
                    <a:pt x="706094" y="448462"/>
                  </a:moveTo>
                  <a:lnTo>
                    <a:pt x="58051" y="448462"/>
                  </a:lnTo>
                  <a:lnTo>
                    <a:pt x="54343" y="452170"/>
                  </a:lnTo>
                  <a:lnTo>
                    <a:pt x="54343" y="461289"/>
                  </a:lnTo>
                  <a:lnTo>
                    <a:pt x="58051" y="464997"/>
                  </a:lnTo>
                  <a:lnTo>
                    <a:pt x="706094" y="464997"/>
                  </a:lnTo>
                  <a:lnTo>
                    <a:pt x="709803" y="461289"/>
                  </a:lnTo>
                  <a:lnTo>
                    <a:pt x="709803" y="452170"/>
                  </a:lnTo>
                  <a:lnTo>
                    <a:pt x="706094" y="448462"/>
                  </a:lnTo>
                  <a:close/>
                </a:path>
                <a:path w="764539" h="702310">
                  <a:moveTo>
                    <a:pt x="764146" y="16535"/>
                  </a:moveTo>
                  <a:lnTo>
                    <a:pt x="747610" y="16535"/>
                  </a:lnTo>
                  <a:lnTo>
                    <a:pt x="747610" y="392468"/>
                  </a:lnTo>
                  <a:lnTo>
                    <a:pt x="764146" y="392468"/>
                  </a:lnTo>
                  <a:lnTo>
                    <a:pt x="764146" y="1653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86445" y="1865520"/>
              <a:ext cx="168033" cy="98869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13072" y="2045799"/>
              <a:ext cx="97497" cy="97497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34223" y="1927167"/>
              <a:ext cx="163195" cy="163195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021071" y="2045794"/>
              <a:ext cx="97497" cy="97497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2175816" y="1868763"/>
              <a:ext cx="280035" cy="280035"/>
            </a:xfrm>
            <a:custGeom>
              <a:avLst/>
              <a:gdLst/>
              <a:ahLst/>
              <a:cxnLst/>
              <a:rect l="l" t="t" r="r" b="b"/>
              <a:pathLst>
                <a:path w="280035" h="280035">
                  <a:moveTo>
                    <a:pt x="140004" y="0"/>
                  </a:moveTo>
                  <a:lnTo>
                    <a:pt x="95798" y="7148"/>
                  </a:lnTo>
                  <a:lnTo>
                    <a:pt x="57371" y="27047"/>
                  </a:lnTo>
                  <a:lnTo>
                    <a:pt x="27047" y="57371"/>
                  </a:lnTo>
                  <a:lnTo>
                    <a:pt x="7148" y="95798"/>
                  </a:lnTo>
                  <a:lnTo>
                    <a:pt x="0" y="140004"/>
                  </a:lnTo>
                  <a:lnTo>
                    <a:pt x="7148" y="184206"/>
                  </a:lnTo>
                  <a:lnTo>
                    <a:pt x="27047" y="222632"/>
                  </a:lnTo>
                  <a:lnTo>
                    <a:pt x="57371" y="252958"/>
                  </a:lnTo>
                  <a:lnTo>
                    <a:pt x="95798" y="272859"/>
                  </a:lnTo>
                  <a:lnTo>
                    <a:pt x="140004" y="280009"/>
                  </a:lnTo>
                  <a:lnTo>
                    <a:pt x="167495" y="277317"/>
                  </a:lnTo>
                  <a:lnTo>
                    <a:pt x="193555" y="269409"/>
                  </a:lnTo>
                  <a:lnTo>
                    <a:pt x="204633" y="263474"/>
                  </a:lnTo>
                  <a:lnTo>
                    <a:pt x="140004" y="263474"/>
                  </a:lnTo>
                  <a:lnTo>
                    <a:pt x="91989" y="253754"/>
                  </a:lnTo>
                  <a:lnTo>
                    <a:pt x="52738" y="227266"/>
                  </a:lnTo>
                  <a:lnTo>
                    <a:pt x="26253" y="188014"/>
                  </a:lnTo>
                  <a:lnTo>
                    <a:pt x="16535" y="140004"/>
                  </a:lnTo>
                  <a:lnTo>
                    <a:pt x="26253" y="91989"/>
                  </a:lnTo>
                  <a:lnTo>
                    <a:pt x="52738" y="52738"/>
                  </a:lnTo>
                  <a:lnTo>
                    <a:pt x="91989" y="26253"/>
                  </a:lnTo>
                  <a:lnTo>
                    <a:pt x="140004" y="16535"/>
                  </a:lnTo>
                  <a:lnTo>
                    <a:pt x="202338" y="16535"/>
                  </a:lnTo>
                  <a:lnTo>
                    <a:pt x="184211" y="7148"/>
                  </a:lnTo>
                  <a:lnTo>
                    <a:pt x="140004" y="0"/>
                  </a:lnTo>
                  <a:close/>
                </a:path>
                <a:path w="280035" h="280035">
                  <a:moveTo>
                    <a:pt x="202338" y="16535"/>
                  </a:moveTo>
                  <a:lnTo>
                    <a:pt x="140004" y="16535"/>
                  </a:lnTo>
                  <a:lnTo>
                    <a:pt x="188020" y="26253"/>
                  </a:lnTo>
                  <a:lnTo>
                    <a:pt x="227271" y="52738"/>
                  </a:lnTo>
                  <a:lnTo>
                    <a:pt x="253756" y="91989"/>
                  </a:lnTo>
                  <a:lnTo>
                    <a:pt x="263474" y="140004"/>
                  </a:lnTo>
                  <a:lnTo>
                    <a:pt x="253756" y="188014"/>
                  </a:lnTo>
                  <a:lnTo>
                    <a:pt x="227271" y="227266"/>
                  </a:lnTo>
                  <a:lnTo>
                    <a:pt x="188020" y="253754"/>
                  </a:lnTo>
                  <a:lnTo>
                    <a:pt x="140004" y="263474"/>
                  </a:lnTo>
                  <a:lnTo>
                    <a:pt x="204633" y="263474"/>
                  </a:lnTo>
                  <a:lnTo>
                    <a:pt x="238963" y="238950"/>
                  </a:lnTo>
                  <a:lnTo>
                    <a:pt x="269411" y="193544"/>
                  </a:lnTo>
                  <a:lnTo>
                    <a:pt x="280009" y="140004"/>
                  </a:lnTo>
                  <a:lnTo>
                    <a:pt x="272860" y="95798"/>
                  </a:lnTo>
                  <a:lnTo>
                    <a:pt x="252962" y="57371"/>
                  </a:lnTo>
                  <a:lnTo>
                    <a:pt x="222638" y="27047"/>
                  </a:lnTo>
                  <a:lnTo>
                    <a:pt x="202338" y="1653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986783" y="482600"/>
              <a:ext cx="1607185" cy="923925"/>
            </a:xfrm>
            <a:custGeom>
              <a:avLst/>
              <a:gdLst/>
              <a:ahLst/>
              <a:cxnLst/>
              <a:rect l="l" t="t" r="r" b="b"/>
              <a:pathLst>
                <a:path w="1607185" h="923925">
                  <a:moveTo>
                    <a:pt x="1454658" y="0"/>
                  </a:moveTo>
                  <a:lnTo>
                    <a:pt x="152400" y="0"/>
                  </a:lnTo>
                  <a:lnTo>
                    <a:pt x="104231" y="7769"/>
                  </a:lnTo>
                  <a:lnTo>
                    <a:pt x="62396" y="29405"/>
                  </a:lnTo>
                  <a:lnTo>
                    <a:pt x="29405" y="62396"/>
                  </a:lnTo>
                  <a:lnTo>
                    <a:pt x="7769" y="104231"/>
                  </a:lnTo>
                  <a:lnTo>
                    <a:pt x="0" y="152400"/>
                  </a:lnTo>
                  <a:lnTo>
                    <a:pt x="0" y="771144"/>
                  </a:lnTo>
                  <a:lnTo>
                    <a:pt x="7769" y="819312"/>
                  </a:lnTo>
                  <a:lnTo>
                    <a:pt x="29405" y="861147"/>
                  </a:lnTo>
                  <a:lnTo>
                    <a:pt x="62396" y="894138"/>
                  </a:lnTo>
                  <a:lnTo>
                    <a:pt x="104231" y="915774"/>
                  </a:lnTo>
                  <a:lnTo>
                    <a:pt x="152400" y="923544"/>
                  </a:lnTo>
                  <a:lnTo>
                    <a:pt x="1454658" y="923544"/>
                  </a:lnTo>
                  <a:lnTo>
                    <a:pt x="1502826" y="915774"/>
                  </a:lnTo>
                  <a:lnTo>
                    <a:pt x="1544661" y="894138"/>
                  </a:lnTo>
                  <a:lnTo>
                    <a:pt x="1577652" y="861147"/>
                  </a:lnTo>
                  <a:lnTo>
                    <a:pt x="1599288" y="819312"/>
                  </a:lnTo>
                  <a:lnTo>
                    <a:pt x="1607058" y="771144"/>
                  </a:lnTo>
                  <a:lnTo>
                    <a:pt x="1607058" y="152400"/>
                  </a:lnTo>
                  <a:lnTo>
                    <a:pt x="1599288" y="104231"/>
                  </a:lnTo>
                  <a:lnTo>
                    <a:pt x="1577652" y="62396"/>
                  </a:lnTo>
                  <a:lnTo>
                    <a:pt x="1544661" y="29405"/>
                  </a:lnTo>
                  <a:lnTo>
                    <a:pt x="1502826" y="7769"/>
                  </a:lnTo>
                  <a:lnTo>
                    <a:pt x="1454658" y="0"/>
                  </a:lnTo>
                  <a:close/>
                </a:path>
              </a:pathLst>
            </a:custGeom>
            <a:solidFill>
              <a:srgbClr val="4EA7BF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829137" y="7053681"/>
              <a:ext cx="2486025" cy="1006475"/>
            </a:xfrm>
            <a:custGeom>
              <a:avLst/>
              <a:gdLst/>
              <a:ahLst/>
              <a:cxnLst/>
              <a:rect l="l" t="t" r="r" b="b"/>
              <a:pathLst>
                <a:path w="2486025" h="1006475">
                  <a:moveTo>
                    <a:pt x="282536" y="0"/>
                  </a:moveTo>
                  <a:lnTo>
                    <a:pt x="0" y="0"/>
                  </a:lnTo>
                  <a:lnTo>
                    <a:pt x="0" y="1006386"/>
                  </a:lnTo>
                  <a:lnTo>
                    <a:pt x="282536" y="1006386"/>
                  </a:lnTo>
                  <a:lnTo>
                    <a:pt x="282536" y="0"/>
                  </a:lnTo>
                  <a:close/>
                </a:path>
                <a:path w="2486025" h="1006475">
                  <a:moveTo>
                    <a:pt x="833399" y="57734"/>
                  </a:moveTo>
                  <a:lnTo>
                    <a:pt x="550862" y="57734"/>
                  </a:lnTo>
                  <a:lnTo>
                    <a:pt x="550862" y="1006386"/>
                  </a:lnTo>
                  <a:lnTo>
                    <a:pt x="833399" y="1006386"/>
                  </a:lnTo>
                  <a:lnTo>
                    <a:pt x="833399" y="57734"/>
                  </a:lnTo>
                  <a:close/>
                </a:path>
                <a:path w="2486025" h="1006475">
                  <a:moveTo>
                    <a:pt x="1384274" y="114668"/>
                  </a:moveTo>
                  <a:lnTo>
                    <a:pt x="1101737" y="114668"/>
                  </a:lnTo>
                  <a:lnTo>
                    <a:pt x="1101737" y="1006386"/>
                  </a:lnTo>
                  <a:lnTo>
                    <a:pt x="1384274" y="1006386"/>
                  </a:lnTo>
                  <a:lnTo>
                    <a:pt x="1384274" y="114668"/>
                  </a:lnTo>
                  <a:close/>
                </a:path>
                <a:path w="2486025" h="1006475">
                  <a:moveTo>
                    <a:pt x="1935137" y="160197"/>
                  </a:moveTo>
                  <a:lnTo>
                    <a:pt x="1652600" y="160197"/>
                  </a:lnTo>
                  <a:lnTo>
                    <a:pt x="1652600" y="1006386"/>
                  </a:lnTo>
                  <a:lnTo>
                    <a:pt x="1935137" y="1006386"/>
                  </a:lnTo>
                  <a:lnTo>
                    <a:pt x="1935137" y="160197"/>
                  </a:lnTo>
                  <a:close/>
                </a:path>
                <a:path w="2486025" h="1006475">
                  <a:moveTo>
                    <a:pt x="2485999" y="182968"/>
                  </a:moveTo>
                  <a:lnTo>
                    <a:pt x="2203462" y="182968"/>
                  </a:lnTo>
                  <a:lnTo>
                    <a:pt x="2203462" y="1006386"/>
                  </a:lnTo>
                  <a:lnTo>
                    <a:pt x="2485999" y="1006386"/>
                  </a:lnTo>
                  <a:lnTo>
                    <a:pt x="2485999" y="182968"/>
                  </a:lnTo>
                  <a:close/>
                </a:path>
              </a:pathLst>
            </a:custGeom>
            <a:solidFill>
              <a:srgbClr val="44B59C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810206" y="1088754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231F20"/>
                </a:solidFill>
                <a:latin typeface="Roboto Condensed"/>
                <a:cs typeface="Roboto Condensed"/>
              </a:rPr>
              <a:t>Q1</a:t>
            </a:r>
            <a:endParaRPr sz="1200">
              <a:latin typeface="Roboto Condensed"/>
              <a:cs typeface="Roboto Condensed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89435" y="8787056"/>
            <a:ext cx="271145" cy="211518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2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40%</a:t>
            </a:r>
            <a:endParaRPr sz="1200">
              <a:latin typeface="Roboto Condensed"/>
              <a:cs typeface="Roboto Condensed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2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35%</a:t>
            </a:r>
            <a:endParaRPr sz="1200">
              <a:latin typeface="Roboto Condensed"/>
              <a:cs typeface="Roboto Condensed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2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30%</a:t>
            </a:r>
            <a:endParaRPr sz="1200">
              <a:latin typeface="Roboto Condensed"/>
              <a:cs typeface="Roboto Condensed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2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25%</a:t>
            </a:r>
            <a:endParaRPr sz="1200">
              <a:latin typeface="Roboto Condensed"/>
              <a:cs typeface="Roboto Condensed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2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20%</a:t>
            </a:r>
            <a:endParaRPr sz="1200">
              <a:latin typeface="Roboto Condensed"/>
              <a:cs typeface="Roboto Condensed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2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15%</a:t>
            </a:r>
            <a:endParaRPr sz="1200">
              <a:latin typeface="Roboto Condensed"/>
              <a:cs typeface="Roboto Condensed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2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10%</a:t>
            </a:r>
            <a:endParaRPr sz="1200">
              <a:latin typeface="Roboto Condensed"/>
              <a:cs typeface="Roboto Condensed"/>
            </a:endParaRPr>
          </a:p>
          <a:p>
            <a:pPr marL="86360">
              <a:lnSpc>
                <a:spcPct val="100000"/>
              </a:lnSpc>
              <a:spcBef>
                <a:spcPts val="385"/>
              </a:spcBef>
            </a:pPr>
            <a:r>
              <a:rPr sz="12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5%</a:t>
            </a:r>
            <a:endParaRPr sz="1200">
              <a:latin typeface="Roboto Condensed"/>
              <a:cs typeface="Roboto Condensed"/>
            </a:endParaRPr>
          </a:p>
          <a:p>
            <a:pPr marL="86360">
              <a:lnSpc>
                <a:spcPct val="100000"/>
              </a:lnSpc>
              <a:spcBef>
                <a:spcPts val="390"/>
              </a:spcBef>
            </a:pPr>
            <a:r>
              <a:rPr sz="12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0%</a:t>
            </a:r>
            <a:endParaRPr sz="1200">
              <a:latin typeface="Roboto Condensed"/>
              <a:cs typeface="Roboto Condensed"/>
            </a:endParaRPr>
          </a:p>
        </p:txBody>
      </p:sp>
      <p:graphicFrame>
        <p:nvGraphicFramePr>
          <p:cNvPr id="41" name="object 41"/>
          <p:cNvGraphicFramePr>
            <a:graphicFrameLocks noGrp="1"/>
          </p:cNvGraphicFramePr>
          <p:nvPr/>
        </p:nvGraphicFramePr>
        <p:xfrm>
          <a:off x="275297" y="6624993"/>
          <a:ext cx="3623945" cy="1421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3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494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5C90">
                        <a:alpha val="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200" b="0" spc="-10" dirty="0">
                          <a:solidFill>
                            <a:srgbClr val="231F20"/>
                          </a:solidFill>
                          <a:latin typeface="Roboto Condensed"/>
                          <a:cs typeface="Roboto Condensed"/>
                        </a:rPr>
                        <a:t>Finance</a:t>
                      </a:r>
                      <a:endParaRPr sz="1200">
                        <a:latin typeface="Roboto Condensed"/>
                        <a:cs typeface="Roboto Condensed"/>
                      </a:endParaRPr>
                    </a:p>
                  </a:txBody>
                  <a:tcPr marL="0" marR="0" marT="83185" marB="0">
                    <a:lnR w="12700">
                      <a:solidFill>
                        <a:srgbClr val="6D6E72"/>
                      </a:solidFill>
                      <a:prstDash val="solid"/>
                    </a:lnR>
                    <a:lnB w="12700">
                      <a:solidFill>
                        <a:srgbClr val="6D6E72"/>
                      </a:solidFill>
                      <a:prstDash val="solid"/>
                    </a:lnB>
                    <a:solidFill>
                      <a:srgbClr val="005C9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200" b="0" spc="-25" dirty="0">
                          <a:solidFill>
                            <a:srgbClr val="231F20"/>
                          </a:solidFill>
                          <a:latin typeface="Roboto Condensed"/>
                          <a:cs typeface="Roboto Condensed"/>
                        </a:rPr>
                        <a:t>10</a:t>
                      </a:r>
                      <a:endParaRPr sz="1200">
                        <a:latin typeface="Roboto Condensed"/>
                        <a:cs typeface="Roboto Condensed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6D6E72"/>
                      </a:solidFill>
                      <a:prstDash val="solid"/>
                    </a:lnL>
                    <a:lnB w="12700">
                      <a:solidFill>
                        <a:srgbClr val="6D6E72"/>
                      </a:solidFill>
                      <a:prstDash val="solid"/>
                    </a:lnB>
                    <a:solidFill>
                      <a:srgbClr val="005C90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835"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200" b="0" spc="-10" dirty="0">
                          <a:solidFill>
                            <a:srgbClr val="231F20"/>
                          </a:solidFill>
                          <a:latin typeface="Roboto Condensed"/>
                          <a:cs typeface="Roboto Condensed"/>
                        </a:rPr>
                        <a:t>Manufacturing</a:t>
                      </a:r>
                      <a:endParaRPr sz="1200">
                        <a:latin typeface="Roboto Condensed"/>
                        <a:cs typeface="Roboto Condensed"/>
                      </a:endParaRPr>
                    </a:p>
                  </a:txBody>
                  <a:tcPr marL="0" marR="0" marT="82550" marB="0">
                    <a:lnR w="12700">
                      <a:solidFill>
                        <a:srgbClr val="6D6E72"/>
                      </a:solidFill>
                      <a:prstDash val="solid"/>
                    </a:lnR>
                    <a:lnT w="12700">
                      <a:solidFill>
                        <a:srgbClr val="6D6E72"/>
                      </a:solidFill>
                      <a:prstDash val="solid"/>
                    </a:lnT>
                    <a:lnB w="12700">
                      <a:solidFill>
                        <a:srgbClr val="6D6E72"/>
                      </a:solidFill>
                      <a:prstDash val="solid"/>
                    </a:lnB>
                    <a:solidFill>
                      <a:srgbClr val="005C9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200" b="0" spc="-25" dirty="0">
                          <a:solidFill>
                            <a:srgbClr val="231F20"/>
                          </a:solidFill>
                          <a:latin typeface="Roboto Condensed"/>
                          <a:cs typeface="Roboto Condensed"/>
                        </a:rPr>
                        <a:t>14</a:t>
                      </a:r>
                      <a:endParaRPr sz="1200">
                        <a:latin typeface="Roboto Condensed"/>
                        <a:cs typeface="Roboto Condensed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6D6E72"/>
                      </a:solidFill>
                      <a:prstDash val="solid"/>
                    </a:lnL>
                    <a:lnT w="12700">
                      <a:solidFill>
                        <a:srgbClr val="6D6E72"/>
                      </a:solidFill>
                      <a:prstDash val="solid"/>
                    </a:lnT>
                    <a:lnB w="12700">
                      <a:solidFill>
                        <a:srgbClr val="6D6E72"/>
                      </a:solidFill>
                      <a:prstDash val="solid"/>
                    </a:lnB>
                    <a:solidFill>
                      <a:srgbClr val="005C90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200" b="0" spc="-10" dirty="0">
                          <a:solidFill>
                            <a:srgbClr val="231F20"/>
                          </a:solidFill>
                          <a:latin typeface="Roboto Condensed"/>
                          <a:cs typeface="Roboto Condensed"/>
                        </a:rPr>
                        <a:t>Research</a:t>
                      </a:r>
                      <a:endParaRPr sz="1200">
                        <a:latin typeface="Roboto Condensed"/>
                        <a:cs typeface="Roboto Condensed"/>
                      </a:endParaRPr>
                    </a:p>
                  </a:txBody>
                  <a:tcPr marL="0" marR="0" marT="71755" marB="0">
                    <a:lnR w="12700">
                      <a:solidFill>
                        <a:srgbClr val="6D6E72"/>
                      </a:solidFill>
                      <a:prstDash val="solid"/>
                    </a:lnR>
                    <a:lnT w="12700">
                      <a:solidFill>
                        <a:srgbClr val="6D6E72"/>
                      </a:solidFill>
                      <a:prstDash val="solid"/>
                    </a:lnT>
                    <a:lnB w="12700">
                      <a:solidFill>
                        <a:srgbClr val="6D6E72"/>
                      </a:solidFill>
                      <a:prstDash val="solid"/>
                    </a:lnB>
                    <a:solidFill>
                      <a:srgbClr val="005C9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200" b="0" spc="-50" dirty="0">
                          <a:solidFill>
                            <a:srgbClr val="231F20"/>
                          </a:solidFill>
                          <a:latin typeface="Roboto Condensed"/>
                          <a:cs typeface="Roboto Condensed"/>
                        </a:rPr>
                        <a:t>2</a:t>
                      </a:r>
                      <a:endParaRPr sz="1200">
                        <a:latin typeface="Roboto Condensed"/>
                        <a:cs typeface="Roboto Condensed"/>
                      </a:endParaRPr>
                    </a:p>
                  </a:txBody>
                  <a:tcPr marL="0" marR="0" marT="71755" marB="0">
                    <a:lnL w="12700">
                      <a:solidFill>
                        <a:srgbClr val="6D6E72"/>
                      </a:solidFill>
                      <a:prstDash val="solid"/>
                    </a:lnL>
                    <a:lnT w="12700">
                      <a:solidFill>
                        <a:srgbClr val="6D6E72"/>
                      </a:solidFill>
                      <a:prstDash val="solid"/>
                    </a:lnT>
                    <a:lnB w="12700">
                      <a:solidFill>
                        <a:srgbClr val="6D6E72"/>
                      </a:solidFill>
                      <a:prstDash val="solid"/>
                    </a:lnB>
                    <a:solidFill>
                      <a:srgbClr val="005C90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b="0" dirty="0">
                          <a:solidFill>
                            <a:srgbClr val="231F20"/>
                          </a:solidFill>
                          <a:latin typeface="Roboto Condensed"/>
                          <a:cs typeface="Roboto Condensed"/>
                        </a:rPr>
                        <a:t>Add</a:t>
                      </a:r>
                      <a:r>
                        <a:rPr sz="1200" b="0" spc="-35" dirty="0">
                          <a:solidFill>
                            <a:srgbClr val="231F20"/>
                          </a:solidFill>
                          <a:latin typeface="Roboto Condensed"/>
                          <a:cs typeface="Roboto Condensed"/>
                        </a:rPr>
                        <a:t> </a:t>
                      </a:r>
                      <a:r>
                        <a:rPr sz="1200" b="0" dirty="0">
                          <a:solidFill>
                            <a:srgbClr val="231F20"/>
                          </a:solidFill>
                          <a:latin typeface="Roboto Condensed"/>
                          <a:cs typeface="Roboto Condensed"/>
                        </a:rPr>
                        <a:t>Text</a:t>
                      </a:r>
                      <a:r>
                        <a:rPr sz="1200" b="0" spc="-15" dirty="0">
                          <a:solidFill>
                            <a:srgbClr val="231F20"/>
                          </a:solidFill>
                          <a:latin typeface="Roboto Condensed"/>
                          <a:cs typeface="Roboto Condensed"/>
                        </a:rPr>
                        <a:t> </a:t>
                      </a:r>
                      <a:r>
                        <a:rPr sz="1200" b="0" spc="-20" dirty="0">
                          <a:solidFill>
                            <a:srgbClr val="231F20"/>
                          </a:solidFill>
                          <a:latin typeface="Roboto Condensed"/>
                          <a:cs typeface="Roboto Condensed"/>
                        </a:rPr>
                        <a:t>Here</a:t>
                      </a:r>
                      <a:endParaRPr sz="1200">
                        <a:latin typeface="Roboto Condensed"/>
                        <a:cs typeface="Roboto Condensed"/>
                      </a:endParaRPr>
                    </a:p>
                  </a:txBody>
                  <a:tcPr marL="0" marR="0" marT="68580" marB="0">
                    <a:lnR w="12700">
                      <a:solidFill>
                        <a:srgbClr val="6D6E72"/>
                      </a:solidFill>
                      <a:prstDash val="solid"/>
                    </a:lnR>
                    <a:lnT w="12700">
                      <a:solidFill>
                        <a:srgbClr val="6D6E72"/>
                      </a:solidFill>
                      <a:prstDash val="solid"/>
                    </a:lnT>
                    <a:lnB w="12700">
                      <a:solidFill>
                        <a:srgbClr val="6D6E72"/>
                      </a:solidFill>
                      <a:prstDash val="solid"/>
                    </a:lnB>
                    <a:solidFill>
                      <a:srgbClr val="005C9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b="0" spc="-50" dirty="0">
                          <a:solidFill>
                            <a:srgbClr val="231F20"/>
                          </a:solidFill>
                          <a:latin typeface="Roboto Condensed"/>
                          <a:cs typeface="Roboto Condensed"/>
                        </a:rPr>
                        <a:t>-</a:t>
                      </a:r>
                      <a:endParaRPr sz="1200">
                        <a:latin typeface="Roboto Condensed"/>
                        <a:cs typeface="Roboto Condensed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6D6E72"/>
                      </a:solidFill>
                      <a:prstDash val="solid"/>
                    </a:lnL>
                    <a:lnT w="12700">
                      <a:solidFill>
                        <a:srgbClr val="6D6E72"/>
                      </a:solidFill>
                      <a:prstDash val="solid"/>
                    </a:lnT>
                    <a:lnB w="12700">
                      <a:solidFill>
                        <a:srgbClr val="6D6E72"/>
                      </a:solidFill>
                      <a:prstDash val="solid"/>
                    </a:lnB>
                    <a:solidFill>
                      <a:srgbClr val="005C90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2" name="object 42"/>
          <p:cNvSpPr txBox="1"/>
          <p:nvPr/>
        </p:nvSpPr>
        <p:spPr>
          <a:xfrm>
            <a:off x="4079369" y="6869721"/>
            <a:ext cx="34544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200" b="0" spc="-20" dirty="0">
                <a:solidFill>
                  <a:srgbClr val="231F20"/>
                </a:solidFill>
                <a:latin typeface="Roboto Condensed"/>
                <a:cs typeface="Roboto Condensed"/>
              </a:rPr>
              <a:t>100%</a:t>
            </a:r>
            <a:endParaRPr sz="1200">
              <a:latin typeface="Roboto Condensed"/>
              <a:cs typeface="Roboto Condensed"/>
            </a:endParaRPr>
          </a:p>
          <a:p>
            <a:pPr marR="5080" algn="r">
              <a:lnSpc>
                <a:spcPct val="100000"/>
              </a:lnSpc>
            </a:pPr>
            <a:r>
              <a:rPr sz="12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80%</a:t>
            </a:r>
            <a:endParaRPr sz="1200">
              <a:latin typeface="Roboto Condensed"/>
              <a:cs typeface="Roboto Condensed"/>
            </a:endParaRPr>
          </a:p>
          <a:p>
            <a:pPr marR="5080" algn="r">
              <a:lnSpc>
                <a:spcPct val="100000"/>
              </a:lnSpc>
            </a:pPr>
            <a:r>
              <a:rPr sz="12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60%</a:t>
            </a:r>
            <a:endParaRPr sz="1200">
              <a:latin typeface="Roboto Condensed"/>
              <a:cs typeface="Roboto Condensed"/>
            </a:endParaRPr>
          </a:p>
          <a:p>
            <a:pPr marR="5080" algn="r">
              <a:lnSpc>
                <a:spcPct val="100000"/>
              </a:lnSpc>
            </a:pPr>
            <a:r>
              <a:rPr sz="12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40%</a:t>
            </a:r>
            <a:endParaRPr sz="1200">
              <a:latin typeface="Roboto Condensed"/>
              <a:cs typeface="Roboto Condensed"/>
            </a:endParaRPr>
          </a:p>
          <a:p>
            <a:pPr marR="5080" algn="r">
              <a:lnSpc>
                <a:spcPct val="100000"/>
              </a:lnSpc>
            </a:pPr>
            <a:r>
              <a:rPr sz="12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20%</a:t>
            </a:r>
            <a:endParaRPr sz="1200">
              <a:latin typeface="Roboto Condensed"/>
              <a:cs typeface="Roboto Condensed"/>
            </a:endParaRPr>
          </a:p>
          <a:p>
            <a:pPr marR="5080" algn="r">
              <a:lnSpc>
                <a:spcPct val="100000"/>
              </a:lnSpc>
            </a:pPr>
            <a:r>
              <a:rPr sz="12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0%</a:t>
            </a:r>
            <a:endParaRPr sz="1200">
              <a:latin typeface="Roboto Condensed"/>
              <a:cs typeface="Roboto Condensed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883753" y="8100548"/>
            <a:ext cx="17335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HR</a:t>
            </a:r>
            <a:endParaRPr sz="1000">
              <a:latin typeface="Roboto Condensed"/>
              <a:cs typeface="Roboto Condensed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855352" y="6882421"/>
            <a:ext cx="230504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82%</a:t>
            </a:r>
            <a:endParaRPr sz="1000">
              <a:latin typeface="Roboto Condensed"/>
              <a:cs typeface="Roboto Condensed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406218" y="6948960"/>
            <a:ext cx="230504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78%</a:t>
            </a:r>
            <a:endParaRPr sz="1000">
              <a:latin typeface="Roboto Condensed"/>
              <a:cs typeface="Roboto Condensed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957084" y="6994242"/>
            <a:ext cx="230504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75%</a:t>
            </a:r>
            <a:endParaRPr sz="1000">
              <a:latin typeface="Roboto Condensed"/>
              <a:cs typeface="Roboto Condensed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507950" y="7028645"/>
            <a:ext cx="230504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72%</a:t>
            </a:r>
            <a:endParaRPr sz="1000">
              <a:latin typeface="Roboto Condensed"/>
              <a:cs typeface="Roboto Condensed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058817" y="7060782"/>
            <a:ext cx="230504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71%</a:t>
            </a:r>
            <a:endParaRPr sz="1000">
              <a:latin typeface="Roboto Condensed"/>
              <a:cs typeface="Roboto Condensed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347059" y="8100548"/>
            <a:ext cx="104775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dirty="0">
                <a:solidFill>
                  <a:srgbClr val="231F20"/>
                </a:solidFill>
                <a:latin typeface="Roboto Condensed"/>
                <a:cs typeface="Roboto Condensed"/>
              </a:rPr>
              <a:t>SALES</a:t>
            </a:r>
            <a:r>
              <a:rPr sz="1000" b="0" spc="370" dirty="0">
                <a:solidFill>
                  <a:srgbClr val="231F20"/>
                </a:solidFill>
                <a:latin typeface="Roboto Condensed"/>
                <a:cs typeface="Roboto Condensed"/>
              </a:rPr>
              <a:t> </a:t>
            </a:r>
            <a:r>
              <a:rPr sz="1000" b="0" spc="-10" dirty="0">
                <a:solidFill>
                  <a:srgbClr val="231F20"/>
                </a:solidFill>
                <a:latin typeface="Roboto Condensed"/>
                <a:cs typeface="Roboto Condensed"/>
              </a:rPr>
              <a:t>MARKETING</a:t>
            </a:r>
            <a:endParaRPr sz="1000">
              <a:latin typeface="Roboto Condensed"/>
              <a:cs typeface="Roboto Condensed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030536" y="1088754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231F20"/>
                </a:solidFill>
                <a:latin typeface="Roboto Condensed"/>
                <a:cs typeface="Roboto Condensed"/>
              </a:rPr>
              <a:t>Q2</a:t>
            </a:r>
            <a:endParaRPr sz="1200">
              <a:latin typeface="Roboto Condensed"/>
              <a:cs typeface="Roboto Condensed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335399" y="1088754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231F20"/>
                </a:solidFill>
                <a:latin typeface="Roboto Condensed"/>
                <a:cs typeface="Roboto Condensed"/>
              </a:rPr>
              <a:t>Q3</a:t>
            </a:r>
            <a:endParaRPr sz="1200">
              <a:latin typeface="Roboto Condensed"/>
              <a:cs typeface="Roboto Condensed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530327" y="1088754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231F20"/>
                </a:solidFill>
                <a:latin typeface="Roboto Condensed"/>
                <a:cs typeface="Roboto Condensed"/>
              </a:rPr>
              <a:t>Q4</a:t>
            </a:r>
            <a:endParaRPr sz="1200">
              <a:latin typeface="Roboto Condensed"/>
              <a:cs typeface="Roboto Condensed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822906" y="105155"/>
            <a:ext cx="6944359" cy="10706735"/>
            <a:chOff x="822906" y="105155"/>
            <a:chExt cx="6944359" cy="10706735"/>
          </a:xfrm>
        </p:grpSpPr>
        <p:sp>
          <p:nvSpPr>
            <p:cNvPr id="54" name="object 54"/>
            <p:cNvSpPr/>
            <p:nvPr/>
          </p:nvSpPr>
          <p:spPr>
            <a:xfrm>
              <a:off x="6641071" y="105155"/>
              <a:ext cx="1126490" cy="1126490"/>
            </a:xfrm>
            <a:custGeom>
              <a:avLst/>
              <a:gdLst/>
              <a:ahLst/>
              <a:cxnLst/>
              <a:rect l="l" t="t" r="r" b="b"/>
              <a:pathLst>
                <a:path w="1126490" h="1126490">
                  <a:moveTo>
                    <a:pt x="1125994" y="82296"/>
                  </a:moveTo>
                  <a:lnTo>
                    <a:pt x="1119530" y="50266"/>
                  </a:lnTo>
                  <a:lnTo>
                    <a:pt x="1101890" y="24104"/>
                  </a:lnTo>
                  <a:lnTo>
                    <a:pt x="1075740" y="6477"/>
                  </a:lnTo>
                  <a:lnTo>
                    <a:pt x="1043698" y="0"/>
                  </a:lnTo>
                  <a:lnTo>
                    <a:pt x="82296" y="0"/>
                  </a:lnTo>
                  <a:lnTo>
                    <a:pt x="50266" y="6477"/>
                  </a:lnTo>
                  <a:lnTo>
                    <a:pt x="24104" y="24104"/>
                  </a:lnTo>
                  <a:lnTo>
                    <a:pt x="6477" y="50266"/>
                  </a:lnTo>
                  <a:lnTo>
                    <a:pt x="0" y="82296"/>
                  </a:lnTo>
                  <a:lnTo>
                    <a:pt x="6477" y="114338"/>
                  </a:lnTo>
                  <a:lnTo>
                    <a:pt x="24104" y="140500"/>
                  </a:lnTo>
                  <a:lnTo>
                    <a:pt x="50266" y="158127"/>
                  </a:lnTo>
                  <a:lnTo>
                    <a:pt x="82296" y="164592"/>
                  </a:lnTo>
                  <a:lnTo>
                    <a:pt x="961402" y="164592"/>
                  </a:lnTo>
                  <a:lnTo>
                    <a:pt x="961402" y="1043698"/>
                  </a:lnTo>
                  <a:lnTo>
                    <a:pt x="967879" y="1075740"/>
                  </a:lnTo>
                  <a:lnTo>
                    <a:pt x="985507" y="1101902"/>
                  </a:lnTo>
                  <a:lnTo>
                    <a:pt x="1011669" y="1119530"/>
                  </a:lnTo>
                  <a:lnTo>
                    <a:pt x="1043698" y="1125994"/>
                  </a:lnTo>
                  <a:lnTo>
                    <a:pt x="1075740" y="1119530"/>
                  </a:lnTo>
                  <a:lnTo>
                    <a:pt x="1101890" y="1101902"/>
                  </a:lnTo>
                  <a:lnTo>
                    <a:pt x="1119530" y="1075740"/>
                  </a:lnTo>
                  <a:lnTo>
                    <a:pt x="1125994" y="1043698"/>
                  </a:lnTo>
                  <a:lnTo>
                    <a:pt x="1125994" y="82296"/>
                  </a:lnTo>
                  <a:close/>
                </a:path>
              </a:pathLst>
            </a:custGeom>
            <a:solidFill>
              <a:srgbClr val="ED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822906" y="9026484"/>
              <a:ext cx="6889750" cy="1784985"/>
            </a:xfrm>
            <a:custGeom>
              <a:avLst/>
              <a:gdLst/>
              <a:ahLst/>
              <a:cxnLst/>
              <a:rect l="l" t="t" r="r" b="b"/>
              <a:pathLst>
                <a:path w="6889750" h="1784984">
                  <a:moveTo>
                    <a:pt x="6889191" y="0"/>
                  </a:moveTo>
                  <a:lnTo>
                    <a:pt x="4617745" y="464311"/>
                  </a:lnTo>
                  <a:lnTo>
                    <a:pt x="2321001" y="696467"/>
                  </a:lnTo>
                  <a:lnTo>
                    <a:pt x="0" y="856157"/>
                  </a:lnTo>
                  <a:lnTo>
                    <a:pt x="0" y="1784781"/>
                  </a:lnTo>
                  <a:lnTo>
                    <a:pt x="6889191" y="1784781"/>
                  </a:lnTo>
                  <a:lnTo>
                    <a:pt x="6889191" y="0"/>
                  </a:lnTo>
                  <a:close/>
                </a:path>
              </a:pathLst>
            </a:custGeom>
            <a:solidFill>
              <a:srgbClr val="F0B729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931589" y="9855376"/>
            <a:ext cx="4635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231F20"/>
                </a:solidFill>
                <a:latin typeface="Roboto Condensed"/>
                <a:cs typeface="Roboto Condensed"/>
              </a:rPr>
              <a:t>17.20%</a:t>
            </a:r>
            <a:endParaRPr sz="1200">
              <a:latin typeface="Roboto Condensed"/>
              <a:cs typeface="Roboto Condensed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875236" y="9695684"/>
            <a:ext cx="4635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231F20"/>
                </a:solidFill>
                <a:latin typeface="Roboto Condensed"/>
                <a:cs typeface="Roboto Condensed"/>
              </a:rPr>
              <a:t>20.90%</a:t>
            </a:r>
            <a:endParaRPr sz="1200">
              <a:latin typeface="Roboto Condensed"/>
              <a:cs typeface="Roboto Condensed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169824" y="9434739"/>
            <a:ext cx="4635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231F20"/>
                </a:solidFill>
                <a:latin typeface="Roboto Condensed"/>
                <a:cs typeface="Roboto Condensed"/>
              </a:rPr>
              <a:t>25.30%</a:t>
            </a:r>
            <a:endParaRPr sz="1200">
              <a:latin typeface="Roboto Condensed"/>
              <a:cs typeface="Roboto Condensed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262041" y="9068488"/>
            <a:ext cx="4635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231F20"/>
                </a:solidFill>
                <a:latin typeface="Roboto Condensed"/>
                <a:cs typeface="Roboto Condensed"/>
              </a:rPr>
              <a:t>35.20%</a:t>
            </a:r>
            <a:endParaRPr sz="1200">
              <a:latin typeface="Roboto Condensed"/>
              <a:cs typeface="Roboto Condensed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562955" y="8100548"/>
            <a:ext cx="91122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4335" marR="5080" indent="-382270">
              <a:lnSpc>
                <a:spcPct val="100000"/>
              </a:lnSpc>
              <a:spcBef>
                <a:spcPts val="100"/>
              </a:spcBef>
              <a:tabLst>
                <a:tab pos="323215" algn="l"/>
              </a:tabLst>
            </a:pPr>
            <a:r>
              <a:rPr sz="1000" b="0" spc="-25" dirty="0">
                <a:solidFill>
                  <a:srgbClr val="231F20"/>
                </a:solidFill>
                <a:latin typeface="Roboto Condensed"/>
                <a:cs typeface="Roboto Condensed"/>
              </a:rPr>
              <a:t>IT</a:t>
            </a:r>
            <a:r>
              <a:rPr sz="1000" b="0" dirty="0">
                <a:solidFill>
                  <a:srgbClr val="231F20"/>
                </a:solidFill>
                <a:latin typeface="Roboto Condensed"/>
                <a:cs typeface="Roboto Condensed"/>
              </a:rPr>
              <a:t>	</a:t>
            </a:r>
            <a:r>
              <a:rPr sz="1000" b="0" spc="-10" dirty="0">
                <a:solidFill>
                  <a:srgbClr val="231F20"/>
                </a:solidFill>
                <a:latin typeface="Roboto Condensed"/>
                <a:cs typeface="Roboto Condensed"/>
              </a:rPr>
              <a:t>CUSTOMER SERVICE</a:t>
            </a:r>
            <a:endParaRPr sz="1000">
              <a:latin typeface="Roboto Condensed"/>
              <a:cs typeface="Roboto Condensed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610569" y="5541455"/>
            <a:ext cx="1024255" cy="533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639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Roboto Condensed"/>
                <a:cs typeface="Roboto Condensed"/>
              </a:rPr>
              <a:t>Avg</a:t>
            </a:r>
            <a:r>
              <a:rPr sz="1400" spc="-35" dirty="0">
                <a:solidFill>
                  <a:srgbClr val="FFFFFF"/>
                </a:solidFill>
                <a:latin typeface="Roboto Condensed"/>
                <a:cs typeface="Roboto Condensed"/>
              </a:rPr>
              <a:t> </a:t>
            </a:r>
            <a:r>
              <a:rPr sz="1400" dirty="0">
                <a:solidFill>
                  <a:srgbClr val="FFFFFF"/>
                </a:solidFill>
                <a:latin typeface="Roboto Condensed"/>
                <a:cs typeface="Roboto Condensed"/>
              </a:rPr>
              <a:t>OT</a:t>
            </a:r>
            <a:r>
              <a:rPr sz="1400" spc="-60" dirty="0">
                <a:solidFill>
                  <a:srgbClr val="FFFFFF"/>
                </a:solidFill>
                <a:latin typeface="Roboto Condensed"/>
                <a:cs typeface="Roboto Condensed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Roboto Condensed"/>
                <a:cs typeface="Roboto Condensed"/>
              </a:rPr>
              <a:t>Hours:</a:t>
            </a:r>
            <a:endParaRPr sz="1400" dirty="0">
              <a:latin typeface="Roboto Condensed"/>
              <a:cs typeface="Roboto Condensed"/>
            </a:endParaRPr>
          </a:p>
          <a:p>
            <a:pPr algn="ctr">
              <a:lnSpc>
                <a:spcPts val="2360"/>
              </a:lnSpc>
            </a:pPr>
            <a:r>
              <a:rPr sz="2000" b="1" spc="-50" dirty="0">
                <a:solidFill>
                  <a:srgbClr val="FFFFFF"/>
                </a:solidFill>
                <a:latin typeface="Roboto Condensed"/>
                <a:cs typeface="Roboto Condensed"/>
              </a:rPr>
              <a:t>3</a:t>
            </a:r>
            <a:endParaRPr sz="2000" dirty="0">
              <a:latin typeface="Roboto Condensed"/>
              <a:cs typeface="Roboto Condensed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425774" y="5544701"/>
            <a:ext cx="859155" cy="533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275">
              <a:lnSpc>
                <a:spcPts val="1639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Roboto Condensed"/>
                <a:cs typeface="Roboto Condensed"/>
              </a:rPr>
              <a:t>Avg</a:t>
            </a:r>
            <a:r>
              <a:rPr sz="1400" spc="-45" dirty="0">
                <a:solidFill>
                  <a:srgbClr val="FFFFFF"/>
                </a:solidFill>
                <a:latin typeface="Roboto Condensed"/>
                <a:cs typeface="Roboto Condensed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Roboto Condensed"/>
                <a:cs typeface="Roboto Condensed"/>
              </a:rPr>
              <a:t>Salary:</a:t>
            </a:r>
            <a:endParaRPr sz="1400" dirty="0">
              <a:latin typeface="Roboto Condensed"/>
              <a:cs typeface="Roboto Condensed"/>
            </a:endParaRPr>
          </a:p>
          <a:p>
            <a:pPr marL="12700">
              <a:lnSpc>
                <a:spcPts val="2360"/>
              </a:lnSpc>
            </a:pPr>
            <a:r>
              <a:rPr sz="2000" b="1" spc="-10" dirty="0">
                <a:solidFill>
                  <a:srgbClr val="FFFFFF"/>
                </a:solidFill>
                <a:latin typeface="Roboto Condensed"/>
                <a:cs typeface="Roboto Condensed"/>
              </a:rPr>
              <a:t>$12,000</a:t>
            </a:r>
            <a:endParaRPr sz="2000" dirty="0">
              <a:latin typeface="Roboto Condensed"/>
              <a:cs typeface="Roboto Condensed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143231" y="5551264"/>
            <a:ext cx="995680" cy="533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639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Roboto Condensed"/>
                <a:cs typeface="Roboto Condensed"/>
              </a:rPr>
              <a:t>Cost</a:t>
            </a:r>
            <a:r>
              <a:rPr sz="1400" spc="-20" dirty="0">
                <a:solidFill>
                  <a:srgbClr val="FFFFFF"/>
                </a:solidFill>
                <a:latin typeface="Roboto Condensed"/>
                <a:cs typeface="Roboto Condensed"/>
              </a:rPr>
              <a:t> </a:t>
            </a:r>
            <a:r>
              <a:rPr sz="1400" dirty="0">
                <a:solidFill>
                  <a:srgbClr val="FFFFFF"/>
                </a:solidFill>
                <a:latin typeface="Roboto Condensed"/>
                <a:cs typeface="Roboto Condensed"/>
              </a:rPr>
              <a:t>Per</a:t>
            </a:r>
            <a:r>
              <a:rPr sz="1400" spc="-15" dirty="0">
                <a:solidFill>
                  <a:srgbClr val="FFFFFF"/>
                </a:solidFill>
                <a:latin typeface="Roboto Condensed"/>
                <a:cs typeface="Roboto Condensed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Roboto Condensed"/>
                <a:cs typeface="Roboto Condensed"/>
              </a:rPr>
              <a:t>Hire:</a:t>
            </a:r>
            <a:endParaRPr sz="1400" dirty="0">
              <a:latin typeface="Roboto Condensed"/>
              <a:cs typeface="Roboto Condensed"/>
            </a:endParaRPr>
          </a:p>
          <a:p>
            <a:pPr marL="635" algn="ctr">
              <a:lnSpc>
                <a:spcPts val="2360"/>
              </a:lnSpc>
            </a:pPr>
            <a:r>
              <a:rPr sz="2000" b="1" spc="-20" dirty="0">
                <a:solidFill>
                  <a:srgbClr val="FFFFFF"/>
                </a:solidFill>
                <a:latin typeface="Roboto Condensed"/>
                <a:cs typeface="Roboto Condensed"/>
              </a:rPr>
              <a:t>$150</a:t>
            </a:r>
            <a:endParaRPr sz="2000" dirty="0">
              <a:latin typeface="Roboto Condensed"/>
              <a:cs typeface="Roboto Condensed"/>
            </a:endParaRP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E414950E-A0FC-3D38-3996-C0417B13F3D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11250" y="5160454"/>
            <a:ext cx="509017" cy="381001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B904A7A1-07B6-12DC-2714-D09677C29D2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29769" y="5151552"/>
            <a:ext cx="509017" cy="381001"/>
          </a:xfrm>
          <a:prstGeom prst="rect">
            <a:avLst/>
          </a:prstGeom>
        </p:spPr>
      </p:pic>
      <p:pic>
        <p:nvPicPr>
          <p:cNvPr id="83" name="Picture 82" descr="A close-up of a paper&#10;&#10;Description automatically generated">
            <a:extLst>
              <a:ext uri="{FF2B5EF4-FFF2-40B4-BE49-F238E27FC236}">
                <a16:creationId xmlns:a16="http://schemas.microsoft.com/office/drawing/2014/main" id="{13542D94-5567-5E6D-ADD6-A2E2DE89691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716" y="5157551"/>
            <a:ext cx="509017" cy="381001"/>
          </a:xfrm>
          <a:prstGeom prst="rect">
            <a:avLst/>
          </a:prstGeom>
        </p:spPr>
      </p:pic>
      <p:pic>
        <p:nvPicPr>
          <p:cNvPr id="85" name="Picture 84" descr="A white and orange dollar sign&#10;&#10;Description automatically generated">
            <a:extLst>
              <a:ext uri="{FF2B5EF4-FFF2-40B4-BE49-F238E27FC236}">
                <a16:creationId xmlns:a16="http://schemas.microsoft.com/office/drawing/2014/main" id="{D6A7050F-DAF9-D406-DBEA-C7916486EE5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969" y="5160454"/>
            <a:ext cx="509017" cy="3810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184</Words>
  <Application>Microsoft Office PowerPoint</Application>
  <PresentationFormat>Custom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Roboto Condensed</vt:lpstr>
      <vt:lpstr>Times New Roman</vt:lpstr>
      <vt:lpstr>Office Theme</vt:lpstr>
      <vt:lpstr>Quarter 4 Snapshot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Petro, Rebecca</cp:lastModifiedBy>
  <cp:revision>1</cp:revision>
  <dcterms:created xsi:type="dcterms:W3CDTF">2024-12-02T22:35:17Z</dcterms:created>
  <dcterms:modified xsi:type="dcterms:W3CDTF">2024-12-04T15:42:10Z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2024-11-26T00:00:00Z</vt:filetime>
  </property>
  <property fmtid="{D5CDD505-2E9C-101B-9397-08002B2CF9AE}" pid="3" name="Creator">
    <vt:lpwstr>Adobe InDesign 20.0 (Windows)</vt:lpwstr>
  </property>
  <property fmtid="{D5CDD505-2E9C-101B-9397-08002B2CF9AE}" pid="4" name="LastSaved">
    <vt:filetime>2024-12-02T00:00:00Z</vt:filetime>
  </property>
  <property fmtid="{D5CDD505-2E9C-101B-9397-08002B2CF9AE}" pid="5" name="Producer">
    <vt:lpwstr>Adobe PDF Library 17.0</vt:lpwstr>
  </property>
</Properties>
</file>